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94" r:id="rId2"/>
    <p:sldId id="293"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57"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02001-2BDB-4235-A540-5EBB8BD50A23}" type="datetimeFigureOut">
              <a:rPr lang="en-IN" smtClean="0"/>
              <a:t>30-12-2022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A5A0D-2B6D-4FAB-A702-B4F7AF846ADB}" type="slidenum">
              <a:rPr lang="en-IN" smtClean="0"/>
              <a:t>‹#›</a:t>
            </a:fld>
            <a:endParaRPr lang="en-IN"/>
          </a:p>
        </p:txBody>
      </p:sp>
    </p:spTree>
    <p:extLst>
      <p:ext uri="{BB962C8B-B14F-4D97-AF65-F5344CB8AC3E}">
        <p14:creationId xmlns:p14="http://schemas.microsoft.com/office/powerpoint/2010/main" val="2268510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3</a:t>
            </a:fld>
            <a:endParaRPr lang="en-US"/>
          </a:p>
        </p:txBody>
      </p:sp>
    </p:spTree>
    <p:extLst>
      <p:ext uri="{BB962C8B-B14F-4D97-AF65-F5344CB8AC3E}">
        <p14:creationId xmlns:p14="http://schemas.microsoft.com/office/powerpoint/2010/main" val="1960428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two different scenarios here:</a:t>
            </a:r>
          </a:p>
          <a:p>
            <a:pPr marL="228600" indent="-228600">
              <a:buAutoNum type="arabicPeriod"/>
            </a:pPr>
            <a:r>
              <a:rPr lang="en-US" dirty="0" smtClean="0"/>
              <a:t>Git directory as both local + remote </a:t>
            </a:r>
          </a:p>
          <a:p>
            <a:r>
              <a:rPr lang="en-US" dirty="0" smtClean="0"/>
              <a:t>	When explaining as local -&gt; </a:t>
            </a:r>
            <a:r>
              <a:rPr lang="en-US" dirty="0" err="1" smtClean="0"/>
              <a:t>git</a:t>
            </a:r>
            <a:r>
              <a:rPr lang="en-US" dirty="0" smtClean="0"/>
              <a:t> checkout branch</a:t>
            </a:r>
          </a:p>
          <a:p>
            <a:r>
              <a:rPr lang="en-US" dirty="0" smtClean="0"/>
              <a:t>	When explaining as remote -&gt; </a:t>
            </a:r>
            <a:r>
              <a:rPr lang="en-US" dirty="0" err="1" smtClean="0"/>
              <a:t>git</a:t>
            </a:r>
            <a:r>
              <a:rPr lang="en-US" dirty="0" smtClean="0"/>
              <a:t> clone </a:t>
            </a:r>
            <a:r>
              <a:rPr lang="en-US" dirty="0" err="1" smtClean="0"/>
              <a:t>url</a:t>
            </a:r>
            <a:endParaRPr lang="en-US" dirty="0" smtClean="0"/>
          </a:p>
          <a:p>
            <a:endParaRPr lang="en-US" dirty="0" smtClean="0"/>
          </a:p>
          <a:p>
            <a:r>
              <a:rPr lang="en-US" dirty="0" smtClean="0"/>
              <a:t>2. Git directory only as local repo</a:t>
            </a:r>
          </a:p>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17</a:t>
            </a:fld>
            <a:endParaRPr lang="en-US"/>
          </a:p>
        </p:txBody>
      </p:sp>
    </p:spTree>
    <p:extLst>
      <p:ext uri="{BB962C8B-B14F-4D97-AF65-F5344CB8AC3E}">
        <p14:creationId xmlns:p14="http://schemas.microsoft.com/office/powerpoint/2010/main" val="3658481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00C82F4-2A69-4126-B139-781D9110DB5F}" type="slidenum">
              <a:rPr lang="en-US" smtClean="0"/>
              <a:t>24</a:t>
            </a:fld>
            <a:endParaRPr lang="en-US"/>
          </a:p>
        </p:txBody>
      </p:sp>
      <p:sp>
        <p:nvSpPr>
          <p:cNvPr id="5" name="Text Placeholder 2"/>
          <p:cNvSpPr>
            <a:spLocks noGrp="1"/>
          </p:cNvSpPr>
          <p:nvPr>
            <p:ph type="body" idx="1"/>
          </p:nvPr>
        </p:nvSpPr>
        <p:spPr>
          <a:prstGeom prst="rect">
            <a:avLst/>
          </a:prstGeom>
        </p:spPr>
        <p:txBody>
          <a:bodyPr vert="horz" lIns="91440" tIns="45720" rIns="91440" bIns="45720" rtlCol="0" anchor="ctr"/>
          <a:lstStyle>
            <a:defPPr>
              <a:defRPr lang="en-US"/>
            </a:defPPr>
            <a:lvl1pPr algn="l" rtl="0" fontAlgn="auto">
              <a:spcBef>
                <a:spcPts val="0"/>
              </a:spcBef>
              <a:spcAft>
                <a:spcPts val="0"/>
              </a:spcAft>
              <a:defRPr sz="1000" kern="1200">
                <a:solidFill>
                  <a:schemeClr val="tx1">
                    <a:lumMod val="85000"/>
                    <a:lumOff val="15000"/>
                  </a:schemeClr>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285750" indent="-285750">
              <a:buFont typeface="Wingdings" panose="05000000000000000000" pitchFamily="2" charset="2"/>
              <a:buChar char="q"/>
              <a:defRPr/>
            </a:pPr>
            <a:r>
              <a:rPr lang="en-US" sz="1600" spc="-1" dirty="0">
                <a:solidFill>
                  <a:srgbClr val="000000"/>
                </a:solidFill>
                <a:uFill>
                  <a:solidFill>
                    <a:srgbClr val="FFFFFF"/>
                  </a:solidFill>
                </a:uFill>
                <a:latin typeface="Century Schoolbook" panose="02040604050505020304" pitchFamily="18" charset="0"/>
                <a:cs typeface="+mn-cs"/>
              </a:rPr>
              <a:t>Each contributor has not one, but two Git repositories: a private local one and a public server-side </a:t>
            </a:r>
            <a:r>
              <a:rPr lang="en-US" sz="1600" spc="-1" dirty="0" smtClean="0">
                <a:solidFill>
                  <a:srgbClr val="000000"/>
                </a:solidFill>
                <a:uFill>
                  <a:solidFill>
                    <a:srgbClr val="FFFFFF"/>
                  </a:solidFill>
                </a:uFill>
                <a:latin typeface="Century Schoolbook" panose="02040604050505020304" pitchFamily="18" charset="0"/>
                <a:cs typeface="+mn-cs"/>
              </a:rPr>
              <a:t>one</a:t>
            </a:r>
          </a:p>
          <a:p>
            <a:pPr marL="285750" indent="-285750">
              <a:buFont typeface="Wingdings" panose="05000000000000000000" pitchFamily="2" charset="2"/>
              <a:buChar char="q"/>
              <a:defRPr/>
            </a:pPr>
            <a:endParaRPr lang="en-US" sz="1600" spc="-1" dirty="0">
              <a:solidFill>
                <a:srgbClr val="000000"/>
              </a:solidFill>
              <a:uFill>
                <a:solidFill>
                  <a:srgbClr val="FFFFFF"/>
                </a:solidFill>
              </a:uFill>
              <a:latin typeface="Century Schoolbook" panose="02040604050505020304" pitchFamily="18" charset="0"/>
              <a:cs typeface="+mn-cs"/>
            </a:endParaRPr>
          </a:p>
          <a:p>
            <a:pPr marL="285750" indent="-285750">
              <a:buFont typeface="Wingdings" panose="05000000000000000000" pitchFamily="2" charset="2"/>
              <a:buChar char="q"/>
              <a:defRPr/>
            </a:pPr>
            <a:r>
              <a:rPr lang="en-US" sz="1600" spc="-1" dirty="0">
                <a:solidFill>
                  <a:srgbClr val="000000"/>
                </a:solidFill>
                <a:uFill>
                  <a:solidFill>
                    <a:srgbClr val="FFFFFF"/>
                  </a:solidFill>
                </a:uFill>
                <a:latin typeface="Century Schoolbook" panose="02040604050505020304" pitchFamily="18" charset="0"/>
                <a:cs typeface="+mn-cs"/>
              </a:rPr>
              <a:t>The main advantage of the Forking Workflow is that contributions can be integrated without the need for everybody to push to a single central </a:t>
            </a:r>
            <a:r>
              <a:rPr lang="en-US" sz="1600" spc="-1" dirty="0" smtClean="0">
                <a:solidFill>
                  <a:srgbClr val="000000"/>
                </a:solidFill>
                <a:uFill>
                  <a:solidFill>
                    <a:srgbClr val="FFFFFF"/>
                  </a:solidFill>
                </a:uFill>
                <a:latin typeface="Century Schoolbook" panose="02040604050505020304" pitchFamily="18" charset="0"/>
                <a:cs typeface="+mn-cs"/>
              </a:rPr>
              <a:t>repository</a:t>
            </a:r>
          </a:p>
          <a:p>
            <a:pPr marL="285750" indent="-285750">
              <a:buFont typeface="Wingdings" panose="05000000000000000000" pitchFamily="2" charset="2"/>
              <a:buChar char="q"/>
              <a:defRPr/>
            </a:pPr>
            <a:endParaRPr lang="en-US" sz="1600" spc="-1" dirty="0">
              <a:solidFill>
                <a:srgbClr val="000000"/>
              </a:solidFill>
              <a:uFill>
                <a:solidFill>
                  <a:srgbClr val="FFFFFF"/>
                </a:solidFill>
              </a:uFill>
              <a:latin typeface="Century Schoolbook" panose="02040604050505020304" pitchFamily="18" charset="0"/>
              <a:cs typeface="+mn-cs"/>
            </a:endParaRPr>
          </a:p>
          <a:p>
            <a:pPr marL="285750" indent="-285750">
              <a:buFont typeface="Wingdings" panose="05000000000000000000" pitchFamily="2" charset="2"/>
              <a:buChar char="q"/>
              <a:defRPr/>
            </a:pPr>
            <a:r>
              <a:rPr lang="en-US" sz="1600" spc="-1" dirty="0">
                <a:solidFill>
                  <a:srgbClr val="000000"/>
                </a:solidFill>
                <a:uFill>
                  <a:solidFill>
                    <a:srgbClr val="FFFFFF"/>
                  </a:solidFill>
                </a:uFill>
                <a:latin typeface="Century Schoolbook" panose="02040604050505020304" pitchFamily="18" charset="0"/>
                <a:cs typeface="+mn-cs"/>
              </a:rPr>
              <a:t>This also makes it an ideal workflow for open source </a:t>
            </a:r>
            <a:r>
              <a:rPr lang="en-US" sz="1600" spc="-1" dirty="0" smtClean="0">
                <a:solidFill>
                  <a:srgbClr val="000000"/>
                </a:solidFill>
                <a:uFill>
                  <a:solidFill>
                    <a:srgbClr val="FFFFFF"/>
                  </a:solidFill>
                </a:uFill>
                <a:latin typeface="Century Schoolbook" panose="02040604050505020304" pitchFamily="18" charset="0"/>
                <a:cs typeface="+mn-cs"/>
              </a:rPr>
              <a:t>projects</a:t>
            </a:r>
            <a:endParaRPr lang="en-US" sz="1600" spc="-1" dirty="0">
              <a:solidFill>
                <a:srgbClr val="000000"/>
              </a:solidFill>
              <a:uFill>
                <a:solidFill>
                  <a:srgbClr val="FFFFFF"/>
                </a:solidFill>
              </a:uFill>
              <a:latin typeface="Century Schoolbook" panose="02040604050505020304" pitchFamily="18" charset="0"/>
              <a:cs typeface="+mn-cs"/>
            </a:endParaRPr>
          </a:p>
        </p:txBody>
      </p:sp>
    </p:spTree>
    <p:extLst>
      <p:ext uri="{BB962C8B-B14F-4D97-AF65-F5344CB8AC3E}">
        <p14:creationId xmlns:p14="http://schemas.microsoft.com/office/powerpoint/2010/main" val="2423059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00C82F4-2A69-4126-B139-781D9110DB5F}" type="slidenum">
              <a:rPr lang="en-US" smtClean="0"/>
              <a:t>25</a:t>
            </a:fld>
            <a:endParaRPr lang="en-US"/>
          </a:p>
        </p:txBody>
      </p:sp>
      <p:sp>
        <p:nvSpPr>
          <p:cNvPr id="5" name="Notes Placeholder 4"/>
          <p:cNvSpPr>
            <a:spLocks noGrp="1"/>
          </p:cNvSpPr>
          <p:nvPr>
            <p:ph type="body" idx="1"/>
          </p:nvPr>
        </p:nvSpPr>
        <p:spPr>
          <a:xfrm>
            <a:off x="685800" y="4400551"/>
            <a:ext cx="5486400" cy="3416320"/>
          </a:xfrm>
          <a:prstGeom prst="rect">
            <a:avLst/>
          </a:prstGeom>
        </p:spPr>
        <p:txBody>
          <a:bodyPr wrap="square">
            <a:spAutoFit/>
          </a:bodyPr>
          <a:lstStyle/>
          <a:p>
            <a:pPr marL="514350" lvl="1" indent="-285750">
              <a:buFont typeface="Wingdings" panose="05000000000000000000" pitchFamily="2" charset="2"/>
              <a:buChar char="ü"/>
              <a:defRPr/>
            </a:pPr>
            <a:r>
              <a:rPr lang="en-US" dirty="0" smtClean="0">
                <a:latin typeface="Tahoma" panose="020B0604030504040204" pitchFamily="34" charset="0"/>
                <a:ea typeface="Tahoma" panose="020B0604030504040204" pitchFamily="34" charset="0"/>
                <a:cs typeface="Tahoma" panose="020B0604030504040204" pitchFamily="34" charset="0"/>
              </a:rPr>
              <a:t>Local Clone of Source Code Repository- local copy present so firstly we have a failure recovery mechanism in place, second parallel development made easy for different </a:t>
            </a:r>
            <a:r>
              <a:rPr lang="en-US" dirty="0" err="1" smtClean="0">
                <a:latin typeface="Tahoma" panose="020B0604030504040204" pitchFamily="34" charset="0"/>
                <a:ea typeface="Tahoma" panose="020B0604030504040204" pitchFamily="34" charset="0"/>
                <a:cs typeface="Tahoma" panose="020B0604030504040204" pitchFamily="34" charset="0"/>
              </a:rPr>
              <a:t>devs</a:t>
            </a:r>
            <a:endParaRPr lang="en-US" dirty="0" smtClean="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a:latin typeface="Tahoma" panose="020B0604030504040204" pitchFamily="34" charset="0"/>
                <a:ea typeface="Tahoma" panose="020B0604030504040204" pitchFamily="34" charset="0"/>
                <a:cs typeface="Tahoma" panose="020B0604030504040204" pitchFamily="34" charset="0"/>
              </a:rPr>
              <a:t>Reduced Dependency on network connectivity </a:t>
            </a:r>
            <a:r>
              <a:rPr lang="en-US" dirty="0" smtClean="0">
                <a:latin typeface="Tahoma" panose="020B0604030504040204" pitchFamily="34" charset="0"/>
                <a:ea typeface="Tahoma" panose="020B0604030504040204" pitchFamily="34" charset="0"/>
                <a:cs typeface="Tahoma" panose="020B0604030504040204" pitchFamily="34" charset="0"/>
              </a:rPr>
              <a:t>– for all work, we don’t need connection to server, so saves time</a:t>
            </a: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endParaRPr lang="en-US" dirty="0" smtClean="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smtClean="0">
                <a:latin typeface="Tahoma" panose="020B0604030504040204" pitchFamily="34" charset="0"/>
                <a:ea typeface="Tahoma" panose="020B0604030504040204" pitchFamily="34" charset="0"/>
                <a:cs typeface="Tahoma" panose="020B0604030504040204" pitchFamily="34" charset="0"/>
              </a:rPr>
              <a:t>Single point of failure Solved – some other workstation can replace the remote server</a:t>
            </a:r>
          </a:p>
          <a:p>
            <a:pPr marL="514350" lvl="1" indent="-285750">
              <a:buFont typeface="Wingdings" panose="05000000000000000000" pitchFamily="2" charset="2"/>
              <a:buChar char="ü"/>
              <a:defRPr/>
            </a:pP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smtClean="0">
                <a:latin typeface="Tahoma" panose="020B0604030504040204" pitchFamily="34" charset="0"/>
                <a:ea typeface="Tahoma" panose="020B0604030504040204" pitchFamily="34" charset="0"/>
                <a:cs typeface="Tahoma" panose="020B0604030504040204" pitchFamily="34" charset="0"/>
              </a:rPr>
              <a:t>Effective Parallel Development – reduced merge conflicts because segregated work is done on each developer’s machine rather than continuous conflicts when working in CVCS with continuous connection to remote server</a:t>
            </a:r>
          </a:p>
          <a:p>
            <a:pPr marL="514350" lvl="1" indent="-285750">
              <a:buFont typeface="Wingdings" panose="05000000000000000000" pitchFamily="2" charset="2"/>
              <a:buChar char="ü"/>
              <a:defRPr/>
            </a:pPr>
            <a:endParaRPr lang="en-US" dirty="0" smtClean="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smtClean="0">
                <a:latin typeface="Tahoma" panose="020B0604030504040204" pitchFamily="34" charset="0"/>
                <a:ea typeface="Tahoma" panose="020B0604030504040204" pitchFamily="34" charset="0"/>
                <a:cs typeface="Tahoma" panose="020B0604030504040204" pitchFamily="34" charset="0"/>
              </a:rPr>
              <a:t>Faster Data Retrieval Snapshot Storage – because snapshot is stored post every commit, extra time to retrieve initial file and club it with delta is not spent. Hence </a:t>
            </a:r>
            <a:r>
              <a:rPr lang="en-US" dirty="0" err="1" smtClean="0">
                <a:latin typeface="Tahoma" panose="020B0604030504040204" pitchFamily="34" charset="0"/>
                <a:ea typeface="Tahoma" panose="020B0604030504040204" pitchFamily="34" charset="0"/>
                <a:cs typeface="Tahoma" panose="020B0604030504040204" pitchFamily="34" charset="0"/>
              </a:rPr>
              <a:t>dvcs</a:t>
            </a:r>
            <a:r>
              <a:rPr lang="en-US" dirty="0" smtClean="0">
                <a:latin typeface="Tahoma" panose="020B0604030504040204" pitchFamily="34" charset="0"/>
                <a:ea typeface="Tahoma" panose="020B0604030504040204" pitchFamily="34" charset="0"/>
                <a:cs typeface="Tahoma" panose="020B0604030504040204" pitchFamily="34" charset="0"/>
              </a:rPr>
              <a:t> is faster</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91167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26</a:t>
            </a:fld>
            <a:endParaRPr lang="en-US"/>
          </a:p>
        </p:txBody>
      </p:sp>
    </p:spTree>
    <p:extLst>
      <p:ext uri="{BB962C8B-B14F-4D97-AF65-F5344CB8AC3E}">
        <p14:creationId xmlns:p14="http://schemas.microsoft.com/office/powerpoint/2010/main" val="3573785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27</a:t>
            </a:fld>
            <a:endParaRPr lang="en-US"/>
          </a:p>
        </p:txBody>
      </p:sp>
    </p:spTree>
    <p:extLst>
      <p:ext uri="{BB962C8B-B14F-4D97-AF65-F5344CB8AC3E}">
        <p14:creationId xmlns:p14="http://schemas.microsoft.com/office/powerpoint/2010/main" val="3876620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00C82F4-2A69-4126-B139-781D9110DB5F}" type="slidenum">
              <a:rPr lang="en-US" smtClean="0"/>
              <a:t>28</a:t>
            </a:fld>
            <a:endParaRPr lang="en-US"/>
          </a:p>
        </p:txBody>
      </p:sp>
      <p:sp>
        <p:nvSpPr>
          <p:cNvPr id="5" name="Text Placeholder 2"/>
          <p:cNvSpPr>
            <a:spLocks noGrp="1"/>
          </p:cNvSpPr>
          <p:nvPr>
            <p:ph type="body" idx="1"/>
          </p:nvPr>
        </p:nvSpPr>
        <p:spPr>
          <a:prstGeom prst="rect">
            <a:avLst/>
          </a:prstGeom>
        </p:spPr>
        <p:txBody>
          <a:bodyPr vert="horz" lIns="91440" tIns="45720" rIns="91440" bIns="45720" rtlCol="0" anchor="ctr"/>
          <a:lstStyle>
            <a:defPPr>
              <a:defRPr lang="en-US"/>
            </a:defPPr>
            <a:lvl1pPr algn="l" rtl="0" fontAlgn="auto">
              <a:spcBef>
                <a:spcPts val="0"/>
              </a:spcBef>
              <a:spcAft>
                <a:spcPts val="0"/>
              </a:spcAft>
              <a:defRPr sz="1000" kern="1200">
                <a:solidFill>
                  <a:schemeClr val="tx1">
                    <a:lumMod val="85000"/>
                    <a:lumOff val="15000"/>
                  </a:schemeClr>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285750" indent="-285750">
              <a:buFont typeface="Wingdings" panose="05000000000000000000" pitchFamily="2" charset="2"/>
              <a:buChar char="q"/>
              <a:defRPr/>
            </a:pPr>
            <a:endParaRPr lang="en-US" sz="1600" spc="-1" dirty="0">
              <a:solidFill>
                <a:srgbClr val="000000"/>
              </a:solidFill>
              <a:uFill>
                <a:solidFill>
                  <a:srgbClr val="FFFFFF"/>
                </a:solidFill>
              </a:uFill>
              <a:latin typeface="Century Schoolbook" panose="02040604050505020304" pitchFamily="18" charset="0"/>
              <a:cs typeface="+mn-cs"/>
            </a:endParaRPr>
          </a:p>
        </p:txBody>
      </p:sp>
    </p:spTree>
    <p:extLst>
      <p:ext uri="{BB962C8B-B14F-4D97-AF65-F5344CB8AC3E}">
        <p14:creationId xmlns:p14="http://schemas.microsoft.com/office/powerpoint/2010/main" val="2423059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29</a:t>
            </a:fld>
            <a:endParaRPr lang="en-US"/>
          </a:p>
        </p:txBody>
      </p:sp>
    </p:spTree>
    <p:extLst>
      <p:ext uri="{BB962C8B-B14F-4D97-AF65-F5344CB8AC3E}">
        <p14:creationId xmlns:p14="http://schemas.microsoft.com/office/powerpoint/2010/main" val="571753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30</a:t>
            </a:fld>
            <a:endParaRPr lang="en-US"/>
          </a:p>
        </p:txBody>
      </p:sp>
    </p:spTree>
    <p:extLst>
      <p:ext uri="{BB962C8B-B14F-4D97-AF65-F5344CB8AC3E}">
        <p14:creationId xmlns:p14="http://schemas.microsoft.com/office/powerpoint/2010/main" val="571753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31</a:t>
            </a:fld>
            <a:endParaRPr lang="en-US"/>
          </a:p>
        </p:txBody>
      </p:sp>
    </p:spTree>
    <p:extLst>
      <p:ext uri="{BB962C8B-B14F-4D97-AF65-F5344CB8AC3E}">
        <p14:creationId xmlns:p14="http://schemas.microsoft.com/office/powerpoint/2010/main" val="571753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32</a:t>
            </a:fld>
            <a:endParaRPr lang="en-US"/>
          </a:p>
        </p:txBody>
      </p:sp>
    </p:spTree>
    <p:extLst>
      <p:ext uri="{BB962C8B-B14F-4D97-AF65-F5344CB8AC3E}">
        <p14:creationId xmlns:p14="http://schemas.microsoft.com/office/powerpoint/2010/main" val="1563237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4</a:t>
            </a:fld>
            <a:endParaRPr lang="en-US"/>
          </a:p>
        </p:txBody>
      </p:sp>
    </p:spTree>
    <p:extLst>
      <p:ext uri="{BB962C8B-B14F-4D97-AF65-F5344CB8AC3E}">
        <p14:creationId xmlns:p14="http://schemas.microsoft.com/office/powerpoint/2010/main" val="1649372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33</a:t>
            </a:fld>
            <a:endParaRPr lang="en-US"/>
          </a:p>
        </p:txBody>
      </p:sp>
    </p:spTree>
    <p:extLst>
      <p:ext uri="{BB962C8B-B14F-4D97-AF65-F5344CB8AC3E}">
        <p14:creationId xmlns:p14="http://schemas.microsoft.com/office/powerpoint/2010/main" val="2718369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5</a:t>
            </a:fld>
            <a:endParaRPr lang="en-US"/>
          </a:p>
        </p:txBody>
      </p:sp>
    </p:spTree>
    <p:extLst>
      <p:ext uri="{BB962C8B-B14F-4D97-AF65-F5344CB8AC3E}">
        <p14:creationId xmlns:p14="http://schemas.microsoft.com/office/powerpoint/2010/main" val="1649372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6</a:t>
            </a:fld>
            <a:endParaRPr lang="en-US"/>
          </a:p>
        </p:txBody>
      </p:sp>
    </p:spTree>
    <p:extLst>
      <p:ext uri="{BB962C8B-B14F-4D97-AF65-F5344CB8AC3E}">
        <p14:creationId xmlns:p14="http://schemas.microsoft.com/office/powerpoint/2010/main" val="1649372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9</a:t>
            </a:fld>
            <a:endParaRPr lang="en-US"/>
          </a:p>
        </p:txBody>
      </p:sp>
    </p:spTree>
    <p:extLst>
      <p:ext uri="{BB962C8B-B14F-4D97-AF65-F5344CB8AC3E}">
        <p14:creationId xmlns:p14="http://schemas.microsoft.com/office/powerpoint/2010/main" val="1649372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v"/>
            </a:pPr>
            <a:r>
              <a:rPr lang="en-US" dirty="0"/>
              <a:t>By far, the most widely used modern version control system in the world today is Git.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It is a mature, actively maintained open source project originally developed in 2005 by Linus Torvalds.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Having a distributed architecture, every developer's working copy of the code is also a repository that can contain the full history of all changes.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In addition to being distributed, Git has been designed with performance, security and flexibility in mind.</a:t>
            </a:r>
          </a:p>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12</a:t>
            </a:fld>
            <a:endParaRPr lang="en-US"/>
          </a:p>
        </p:txBody>
      </p:sp>
    </p:spTree>
    <p:extLst>
      <p:ext uri="{BB962C8B-B14F-4D97-AF65-F5344CB8AC3E}">
        <p14:creationId xmlns:p14="http://schemas.microsoft.com/office/powerpoint/2010/main" val="164937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14</a:t>
            </a:fld>
            <a:endParaRPr lang="en-US"/>
          </a:p>
        </p:txBody>
      </p:sp>
    </p:spTree>
    <p:extLst>
      <p:ext uri="{BB962C8B-B14F-4D97-AF65-F5344CB8AC3E}">
        <p14:creationId xmlns:p14="http://schemas.microsoft.com/office/powerpoint/2010/main" val="3876620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15</a:t>
            </a:fld>
            <a:endParaRPr lang="en-US"/>
          </a:p>
        </p:txBody>
      </p:sp>
    </p:spTree>
    <p:extLst>
      <p:ext uri="{BB962C8B-B14F-4D97-AF65-F5344CB8AC3E}">
        <p14:creationId xmlns:p14="http://schemas.microsoft.com/office/powerpoint/2010/main" val="571753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C82F4-2A69-4126-B139-781D9110DB5F}" type="slidenum">
              <a:rPr lang="en-US" smtClean="0"/>
              <a:t>16</a:t>
            </a:fld>
            <a:endParaRPr lang="en-US"/>
          </a:p>
        </p:txBody>
      </p:sp>
    </p:spTree>
    <p:extLst>
      <p:ext uri="{BB962C8B-B14F-4D97-AF65-F5344CB8AC3E}">
        <p14:creationId xmlns:p14="http://schemas.microsoft.com/office/powerpoint/2010/main" val="571753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9502026-9DE0-42FB-9413-D3917F762270}"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DA0BED-2EA6-4B16-AB50-484B1C585050}" type="slidenum">
              <a:rPr lang="en-IN" smtClean="0"/>
              <a:t>‹#›</a:t>
            </a:fld>
            <a:endParaRPr lang="en-IN"/>
          </a:p>
        </p:txBody>
      </p:sp>
    </p:spTree>
    <p:extLst>
      <p:ext uri="{BB962C8B-B14F-4D97-AF65-F5344CB8AC3E}">
        <p14:creationId xmlns:p14="http://schemas.microsoft.com/office/powerpoint/2010/main" val="714903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9502026-9DE0-42FB-9413-D3917F762270}"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DA0BED-2EA6-4B16-AB50-484B1C585050}" type="slidenum">
              <a:rPr lang="en-IN" smtClean="0"/>
              <a:t>‹#›</a:t>
            </a:fld>
            <a:endParaRPr lang="en-IN"/>
          </a:p>
        </p:txBody>
      </p:sp>
    </p:spTree>
    <p:extLst>
      <p:ext uri="{BB962C8B-B14F-4D97-AF65-F5344CB8AC3E}">
        <p14:creationId xmlns:p14="http://schemas.microsoft.com/office/powerpoint/2010/main" val="1768541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9502026-9DE0-42FB-9413-D3917F762270}"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DA0BED-2EA6-4B16-AB50-484B1C585050}" type="slidenum">
              <a:rPr lang="en-IN" smtClean="0"/>
              <a:t>‹#›</a:t>
            </a:fld>
            <a:endParaRPr lang="en-IN"/>
          </a:p>
        </p:txBody>
      </p:sp>
    </p:spTree>
    <p:extLst>
      <p:ext uri="{BB962C8B-B14F-4D97-AF65-F5344CB8AC3E}">
        <p14:creationId xmlns:p14="http://schemas.microsoft.com/office/powerpoint/2010/main" val="543465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9502026-9DE0-42FB-9413-D3917F762270}"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DA0BED-2EA6-4B16-AB50-484B1C585050}" type="slidenum">
              <a:rPr lang="en-IN" smtClean="0"/>
              <a:t>‹#›</a:t>
            </a:fld>
            <a:endParaRPr lang="en-IN"/>
          </a:p>
        </p:txBody>
      </p:sp>
    </p:spTree>
    <p:extLst>
      <p:ext uri="{BB962C8B-B14F-4D97-AF65-F5344CB8AC3E}">
        <p14:creationId xmlns:p14="http://schemas.microsoft.com/office/powerpoint/2010/main" val="42784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502026-9DE0-42FB-9413-D3917F762270}"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DA0BED-2EA6-4B16-AB50-484B1C585050}" type="slidenum">
              <a:rPr lang="en-IN" smtClean="0"/>
              <a:t>‹#›</a:t>
            </a:fld>
            <a:endParaRPr lang="en-IN"/>
          </a:p>
        </p:txBody>
      </p:sp>
    </p:spTree>
    <p:extLst>
      <p:ext uri="{BB962C8B-B14F-4D97-AF65-F5344CB8AC3E}">
        <p14:creationId xmlns:p14="http://schemas.microsoft.com/office/powerpoint/2010/main" val="3150795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9502026-9DE0-42FB-9413-D3917F762270}" type="datetimeFigureOut">
              <a:rPr lang="en-IN" smtClean="0"/>
              <a:t>30-12-2022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DA0BED-2EA6-4B16-AB50-484B1C585050}" type="slidenum">
              <a:rPr lang="en-IN" smtClean="0"/>
              <a:t>‹#›</a:t>
            </a:fld>
            <a:endParaRPr lang="en-IN"/>
          </a:p>
        </p:txBody>
      </p:sp>
    </p:spTree>
    <p:extLst>
      <p:ext uri="{BB962C8B-B14F-4D97-AF65-F5344CB8AC3E}">
        <p14:creationId xmlns:p14="http://schemas.microsoft.com/office/powerpoint/2010/main" val="313670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9502026-9DE0-42FB-9413-D3917F762270}" type="datetimeFigureOut">
              <a:rPr lang="en-IN" smtClean="0"/>
              <a:t>30-12-2022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DA0BED-2EA6-4B16-AB50-484B1C585050}" type="slidenum">
              <a:rPr lang="en-IN" smtClean="0"/>
              <a:t>‹#›</a:t>
            </a:fld>
            <a:endParaRPr lang="en-IN"/>
          </a:p>
        </p:txBody>
      </p:sp>
    </p:spTree>
    <p:extLst>
      <p:ext uri="{BB962C8B-B14F-4D97-AF65-F5344CB8AC3E}">
        <p14:creationId xmlns:p14="http://schemas.microsoft.com/office/powerpoint/2010/main" val="2206625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9502026-9DE0-42FB-9413-D3917F762270}" type="datetimeFigureOut">
              <a:rPr lang="en-IN" smtClean="0"/>
              <a:t>30-12-2022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CDA0BED-2EA6-4B16-AB50-484B1C585050}" type="slidenum">
              <a:rPr lang="en-IN" smtClean="0"/>
              <a:t>‹#›</a:t>
            </a:fld>
            <a:endParaRPr lang="en-IN"/>
          </a:p>
        </p:txBody>
      </p:sp>
    </p:spTree>
    <p:extLst>
      <p:ext uri="{BB962C8B-B14F-4D97-AF65-F5344CB8AC3E}">
        <p14:creationId xmlns:p14="http://schemas.microsoft.com/office/powerpoint/2010/main" val="1114816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502026-9DE0-42FB-9413-D3917F762270}" type="datetimeFigureOut">
              <a:rPr lang="en-IN" smtClean="0"/>
              <a:t>30-12-2022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CDA0BED-2EA6-4B16-AB50-484B1C585050}" type="slidenum">
              <a:rPr lang="en-IN" smtClean="0"/>
              <a:t>‹#›</a:t>
            </a:fld>
            <a:endParaRPr lang="en-IN"/>
          </a:p>
        </p:txBody>
      </p:sp>
    </p:spTree>
    <p:extLst>
      <p:ext uri="{BB962C8B-B14F-4D97-AF65-F5344CB8AC3E}">
        <p14:creationId xmlns:p14="http://schemas.microsoft.com/office/powerpoint/2010/main" val="156547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502026-9DE0-42FB-9413-D3917F762270}" type="datetimeFigureOut">
              <a:rPr lang="en-IN" smtClean="0"/>
              <a:t>30-12-2022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DA0BED-2EA6-4B16-AB50-484B1C585050}" type="slidenum">
              <a:rPr lang="en-IN" smtClean="0"/>
              <a:t>‹#›</a:t>
            </a:fld>
            <a:endParaRPr lang="en-IN"/>
          </a:p>
        </p:txBody>
      </p:sp>
    </p:spTree>
    <p:extLst>
      <p:ext uri="{BB962C8B-B14F-4D97-AF65-F5344CB8AC3E}">
        <p14:creationId xmlns:p14="http://schemas.microsoft.com/office/powerpoint/2010/main" val="2436077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502026-9DE0-42FB-9413-D3917F762270}" type="datetimeFigureOut">
              <a:rPr lang="en-IN" smtClean="0"/>
              <a:t>30-12-2022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DA0BED-2EA6-4B16-AB50-484B1C585050}" type="slidenum">
              <a:rPr lang="en-IN" smtClean="0"/>
              <a:t>‹#›</a:t>
            </a:fld>
            <a:endParaRPr lang="en-IN"/>
          </a:p>
        </p:txBody>
      </p:sp>
    </p:spTree>
    <p:extLst>
      <p:ext uri="{BB962C8B-B14F-4D97-AF65-F5344CB8AC3E}">
        <p14:creationId xmlns:p14="http://schemas.microsoft.com/office/powerpoint/2010/main" val="2568894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02026-9DE0-42FB-9413-D3917F762270}" type="datetimeFigureOut">
              <a:rPr lang="en-IN" smtClean="0"/>
              <a:t>30-12-2022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A0BED-2EA6-4B16-AB50-484B1C585050}" type="slidenum">
              <a:rPr lang="en-IN" smtClean="0"/>
              <a:t>‹#›</a:t>
            </a:fld>
            <a:endParaRPr lang="en-IN"/>
          </a:p>
        </p:txBody>
      </p:sp>
    </p:spTree>
    <p:extLst>
      <p:ext uri="{BB962C8B-B14F-4D97-AF65-F5344CB8AC3E}">
        <p14:creationId xmlns:p14="http://schemas.microsoft.com/office/powerpoint/2010/main" val="2286376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3544" y="1268760"/>
            <a:ext cx="7128792" cy="2736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solidFill>
                  <a:schemeClr val="tx1"/>
                </a:solidFill>
                <a:latin typeface="+mj-lt"/>
                <a:ea typeface="Tahoma" panose="020B0604030504040204" pitchFamily="34" charset="0"/>
                <a:cs typeface="Tahoma" panose="020B0604030504040204" pitchFamily="34" charset="0"/>
              </a:rPr>
              <a:t>Introduction to </a:t>
            </a:r>
            <a:r>
              <a:rPr lang="en-US" sz="3600" dirty="0" err="1" smtClean="0">
                <a:solidFill>
                  <a:schemeClr val="tx1"/>
                </a:solidFill>
                <a:latin typeface="+mj-lt"/>
                <a:ea typeface="Tahoma" panose="020B0604030504040204" pitchFamily="34" charset="0"/>
                <a:cs typeface="Tahoma" panose="020B0604030504040204" pitchFamily="34" charset="0"/>
              </a:rPr>
              <a:t>Git</a:t>
            </a:r>
            <a:r>
              <a:rPr lang="en-US" sz="3600" dirty="0" smtClean="0">
                <a:solidFill>
                  <a:schemeClr val="tx1"/>
                </a:solidFill>
                <a:latin typeface="+mj-lt"/>
                <a:ea typeface="Tahoma" panose="020B0604030504040204" pitchFamily="34" charset="0"/>
                <a:cs typeface="Tahoma" panose="020B0604030504040204" pitchFamily="34" charset="0"/>
              </a:rPr>
              <a:t/>
            </a:r>
            <a:br>
              <a:rPr lang="en-US" sz="3600" dirty="0" smtClean="0">
                <a:solidFill>
                  <a:schemeClr val="tx1"/>
                </a:solidFill>
                <a:latin typeface="+mj-lt"/>
                <a:ea typeface="Tahoma" panose="020B0604030504040204" pitchFamily="34" charset="0"/>
                <a:cs typeface="Tahoma" panose="020B0604030504040204" pitchFamily="34" charset="0"/>
              </a:rPr>
            </a:br>
            <a:r>
              <a:rPr lang="en-US" sz="3600" dirty="0" smtClean="0">
                <a:solidFill>
                  <a:schemeClr val="tx1"/>
                </a:solidFill>
                <a:latin typeface="+mj-lt"/>
                <a:ea typeface="Tahoma" panose="020B0604030504040204" pitchFamily="34" charset="0"/>
                <a:cs typeface="Tahoma" panose="020B0604030504040204" pitchFamily="34" charset="0"/>
              </a:rPr>
              <a:t/>
            </a:r>
            <a:br>
              <a:rPr lang="en-US" sz="3600" dirty="0" smtClean="0">
                <a:solidFill>
                  <a:schemeClr val="tx1"/>
                </a:solidFill>
                <a:latin typeface="+mj-lt"/>
                <a:ea typeface="Tahoma" panose="020B0604030504040204" pitchFamily="34" charset="0"/>
                <a:cs typeface="Tahoma" panose="020B0604030504040204" pitchFamily="34" charset="0"/>
              </a:rPr>
            </a:br>
            <a:r>
              <a:rPr lang="en-US" sz="3600" dirty="0" smtClean="0">
                <a:solidFill>
                  <a:schemeClr val="tx1"/>
                </a:solidFill>
                <a:latin typeface="+mj-lt"/>
                <a:ea typeface="Tahoma" panose="020B0604030504040204" pitchFamily="34" charset="0"/>
                <a:cs typeface="Tahoma" panose="020B0604030504040204" pitchFamily="34" charset="0"/>
              </a:rPr>
              <a:t>Authored  &amp; Presented by:</a:t>
            </a:r>
            <a:br>
              <a:rPr lang="en-US" sz="3600" dirty="0" smtClean="0">
                <a:solidFill>
                  <a:schemeClr val="tx1"/>
                </a:solidFill>
                <a:latin typeface="+mj-lt"/>
                <a:ea typeface="Tahoma" panose="020B0604030504040204" pitchFamily="34" charset="0"/>
                <a:cs typeface="Tahoma" panose="020B0604030504040204" pitchFamily="34" charset="0"/>
              </a:rPr>
            </a:br>
            <a:r>
              <a:rPr lang="en-US" sz="3600" dirty="0" err="1" smtClean="0">
                <a:solidFill>
                  <a:schemeClr val="tx1"/>
                </a:solidFill>
                <a:latin typeface="+mj-lt"/>
                <a:ea typeface="Tahoma" panose="020B0604030504040204" pitchFamily="34" charset="0"/>
                <a:cs typeface="Tahoma" panose="020B0604030504040204" pitchFamily="34" charset="0"/>
              </a:rPr>
              <a:t>Rekha</a:t>
            </a:r>
            <a:r>
              <a:rPr lang="en-US" sz="3600" dirty="0" smtClean="0">
                <a:solidFill>
                  <a:schemeClr val="tx1"/>
                </a:solidFill>
                <a:latin typeface="+mj-lt"/>
                <a:ea typeface="Tahoma" panose="020B0604030504040204" pitchFamily="34" charset="0"/>
                <a:cs typeface="Tahoma" panose="020B0604030504040204" pitchFamily="34" charset="0"/>
              </a:rPr>
              <a:t> </a:t>
            </a:r>
            <a:r>
              <a:rPr lang="en-US" sz="3600" dirty="0" err="1" smtClean="0">
                <a:solidFill>
                  <a:schemeClr val="tx1"/>
                </a:solidFill>
                <a:latin typeface="+mj-lt"/>
                <a:ea typeface="Tahoma" panose="020B0604030504040204" pitchFamily="34" charset="0"/>
                <a:cs typeface="Tahoma" panose="020B0604030504040204" pitchFamily="34" charset="0"/>
              </a:rPr>
              <a:t>Arjun</a:t>
            </a:r>
            <a:endParaRPr lang="en-IN" sz="3600" dirty="0">
              <a:solidFill>
                <a:schemeClr val="tx1"/>
              </a:solidFill>
              <a:latin typeface="+mj-lt"/>
            </a:endParaRPr>
          </a:p>
        </p:txBody>
      </p:sp>
    </p:spTree>
    <p:extLst>
      <p:ext uri="{BB962C8B-B14F-4D97-AF65-F5344CB8AC3E}">
        <p14:creationId xmlns:p14="http://schemas.microsoft.com/office/powerpoint/2010/main" val="14786072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182" y="289518"/>
            <a:ext cx="7498080" cy="1143000"/>
          </a:xfrm>
        </p:spPr>
        <p:txBody>
          <a:bodyPr>
            <a:normAutofit/>
          </a:bodyPr>
          <a:lstStyle/>
          <a:p>
            <a:r>
              <a:rPr lang="en-US" altLang="en-US" sz="2800" dirty="0"/>
              <a:t>GIT follows DAG</a:t>
            </a:r>
            <a:endParaRPr lang="en-US" sz="2800" dirty="0"/>
          </a:p>
        </p:txBody>
      </p:sp>
      <p:sp>
        <p:nvSpPr>
          <p:cNvPr id="3" name="Content Placeholder 2"/>
          <p:cNvSpPr>
            <a:spLocks noGrp="1"/>
          </p:cNvSpPr>
          <p:nvPr>
            <p:ph idx="1"/>
          </p:nvPr>
        </p:nvSpPr>
        <p:spPr>
          <a:xfrm>
            <a:off x="623455" y="1397571"/>
            <a:ext cx="7498080" cy="4800600"/>
          </a:xfrm>
        </p:spPr>
        <p:txBody>
          <a:bodyPr/>
          <a:lstStyle/>
          <a:p>
            <a:pPr marL="82296" indent="0">
              <a:buNone/>
            </a:pPr>
            <a:r>
              <a:rPr lang="en-US" sz="2400" dirty="0"/>
              <a:t>Git is a distributed VCS that uses the snapshot storage model.</a:t>
            </a:r>
          </a:p>
          <a:p>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8909" y="2043935"/>
            <a:ext cx="4205432" cy="448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7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36" y="197180"/>
            <a:ext cx="7498080" cy="1143000"/>
          </a:xfrm>
        </p:spPr>
        <p:txBody>
          <a:bodyPr>
            <a:normAutofit/>
          </a:bodyPr>
          <a:lstStyle/>
          <a:p>
            <a:r>
              <a:rPr lang="en-US" altLang="en-US" sz="3200" dirty="0"/>
              <a:t>Why GIT?</a:t>
            </a:r>
            <a:endParaRPr lang="en-US" sz="3200"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5273" y="658868"/>
            <a:ext cx="4537155" cy="5938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69995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645173" y="731007"/>
            <a:ext cx="6767008" cy="554026"/>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defRPr/>
            </a:pPr>
            <a:r>
              <a:rPr lang="en-US" sz="2800" b="1" dirty="0" smtClean="0">
                <a:latin typeface="Tahoma" panose="020B0604030504040204" pitchFamily="34" charset="0"/>
                <a:ea typeface="Tahoma" panose="020B0604030504040204" pitchFamily="34" charset="0"/>
                <a:cs typeface="Tahoma" panose="020B0604030504040204" pitchFamily="34" charset="0"/>
              </a:rPr>
              <a:t>Brief history of Git</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10" name="Title 8"/>
          <p:cNvSpPr txBox="1">
            <a:spLocks/>
          </p:cNvSpPr>
          <p:nvPr/>
        </p:nvSpPr>
        <p:spPr>
          <a:xfrm>
            <a:off x="636236" y="2043934"/>
            <a:ext cx="7758545" cy="4339873"/>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buFont typeface="Arial" pitchFamily="34" charset="0"/>
              <a:buChar char="•"/>
              <a:defRPr/>
            </a:pPr>
            <a:r>
              <a:rPr lang="en-US" sz="2400" dirty="0" smtClean="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Most widely used in the world</a:t>
            </a:r>
          </a:p>
          <a:p>
            <a:pPr marL="285750" indent="-285750" algn="l">
              <a:buFont typeface="Arial" pitchFamily="34" charset="0"/>
              <a:buChar char="•"/>
              <a:defRPr/>
            </a:pPr>
            <a:endParaRPr lang="en-US" sz="2400" dirty="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400" dirty="0" smtClean="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Open source project </a:t>
            </a:r>
          </a:p>
          <a:p>
            <a:pPr marL="285750" indent="-285750" algn="l">
              <a:buFont typeface="Arial" pitchFamily="34" charset="0"/>
              <a:buChar char="•"/>
              <a:defRPr/>
            </a:pPr>
            <a:endParaRPr lang="en-US" sz="2400" dirty="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400" dirty="0" smtClean="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Developed in 2005 by Linus Torvalds</a:t>
            </a:r>
          </a:p>
          <a:p>
            <a:pPr marL="285750" indent="-285750" algn="l">
              <a:buFont typeface="Arial" pitchFamily="34" charset="0"/>
              <a:buChar char="•"/>
              <a:defRPr/>
            </a:pPr>
            <a:endParaRPr lang="en-US" sz="2400" dirty="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400" dirty="0" smtClean="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Distributed: Working copy is a Repository </a:t>
            </a:r>
          </a:p>
          <a:p>
            <a:pPr marL="285750" indent="-285750" algn="l">
              <a:buFont typeface="Arial" pitchFamily="34" charset="0"/>
              <a:buChar char="•"/>
              <a:defRPr/>
            </a:pPr>
            <a:endParaRPr lang="en-US" sz="2400" dirty="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400" dirty="0" smtClean="0">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Full history of changes</a:t>
            </a:r>
          </a:p>
          <a:p>
            <a:pPr marL="285750" indent="-285750" algn="l">
              <a:buFont typeface="Arial" pitchFamily="34" charset="0"/>
              <a:buChar char="•"/>
              <a:defRPr/>
            </a:pPr>
            <a:endPar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endParaRPr lang="en-US" sz="2400" dirty="0" smtClean="0">
              <a:solidFill>
                <a:srgbClr val="00B0F0"/>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endParaRPr lang="en-US" sz="24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978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circle(in)">
                                      <p:cBhvr>
                                        <p:cTn id="12" dur="20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down)">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barn(inVertical)">
                                      <p:cBhvr>
                                        <p:cTn id="27" dur="500"/>
                                        <p:tgtEl>
                                          <p:spTgt spid="1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xEl>
                                              <p:pRg st="8" end="8"/>
                                            </p:txEl>
                                          </p:spTgt>
                                        </p:tgtEl>
                                        <p:attrNameLst>
                                          <p:attrName>style.visibility</p:attrName>
                                        </p:attrNameLst>
                                      </p:cBhvr>
                                      <p:to>
                                        <p:strVal val="visible"/>
                                      </p:to>
                                    </p:set>
                                    <p:animEffect transition="in" filter="barn(inVertical)">
                                      <p:cBhvr>
                                        <p:cTn id="32"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2782636"/>
            <a:ext cx="8229600" cy="1143000"/>
          </a:xfrm>
        </p:spPr>
        <p:txBody>
          <a:bodyPr/>
          <a:lstStyle/>
          <a:p>
            <a:r>
              <a:rPr lang="en-US" dirty="0" smtClean="0"/>
              <a:t>Session 2</a:t>
            </a:r>
            <a:endParaRPr lang="en-US" dirty="0"/>
          </a:p>
        </p:txBody>
      </p:sp>
    </p:spTree>
    <p:extLst>
      <p:ext uri="{BB962C8B-B14F-4D97-AF65-F5344CB8AC3E}">
        <p14:creationId xmlns:p14="http://schemas.microsoft.com/office/powerpoint/2010/main" val="128414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742355"/>
            <a:ext cx="3185637"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Agenda</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sp>
        <p:nvSpPr>
          <p:cNvPr id="2" name="Rectangle 1"/>
          <p:cNvSpPr/>
          <p:nvPr/>
        </p:nvSpPr>
        <p:spPr>
          <a:xfrm>
            <a:off x="1718410" y="1766921"/>
            <a:ext cx="4377590" cy="4154984"/>
          </a:xfrm>
          <a:prstGeom prst="rect">
            <a:avLst/>
          </a:prstGeom>
        </p:spPr>
        <p:txBody>
          <a:bodyPr wrap="square">
            <a:spAutoFit/>
          </a:bodyPr>
          <a:lstStyle/>
          <a:p>
            <a:pPr marL="342900" indent="-342900">
              <a:buFont typeface="Wingdings" panose="05000000000000000000"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Git </a:t>
            </a:r>
            <a:r>
              <a:rPr lang="en-US" sz="2400" dirty="0" smtClean="0">
                <a:latin typeface="Tahoma" panose="020B0604030504040204" pitchFamily="34" charset="0"/>
                <a:ea typeface="Tahoma" panose="020B0604030504040204" pitchFamily="34" charset="0"/>
                <a:cs typeface="Tahoma" panose="020B0604030504040204" pitchFamily="34" charset="0"/>
              </a:rPr>
              <a:t>basic workflow (commands)</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Git </a:t>
            </a:r>
            <a:r>
              <a:rPr lang="en-US" sz="2400" dirty="0">
                <a:latin typeface="Tahoma" panose="020B0604030504040204" pitchFamily="34" charset="0"/>
                <a:ea typeface="Tahoma" panose="020B0604030504040204" pitchFamily="34" charset="0"/>
                <a:cs typeface="Tahoma" panose="020B0604030504040204" pitchFamily="34" charset="0"/>
              </a:rPr>
              <a:t>internal workflow</a:t>
            </a:r>
          </a:p>
          <a:p>
            <a:pPr marL="342900" indent="-342900">
              <a:buFont typeface="Wingdings" panose="05000000000000000000" pitchFamily="2" charset="2"/>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What is Git </a:t>
            </a:r>
            <a:r>
              <a:rPr lang="en-US" sz="2400" dirty="0" smtClean="0">
                <a:latin typeface="Tahoma" panose="020B0604030504040204" pitchFamily="34" charset="0"/>
                <a:ea typeface="Tahoma" panose="020B0604030504040204" pitchFamily="34" charset="0"/>
                <a:cs typeface="Tahoma" panose="020B0604030504040204" pitchFamily="34" charset="0"/>
              </a:rPr>
              <a:t>branch</a:t>
            </a:r>
            <a:r>
              <a:rPr lang="en-US" sz="2400" dirty="0">
                <a:latin typeface="Tahoma" panose="020B0604030504040204" pitchFamily="34" charset="0"/>
                <a:ea typeface="Tahoma" panose="020B0604030504040204" pitchFamily="34" charset="0"/>
                <a:cs typeface="Tahoma" panose="020B0604030504040204" pitchFamily="34" charset="0"/>
              </a:rPr>
              <a:t>?</a:t>
            </a:r>
          </a:p>
          <a:p>
            <a:pPr marL="342900" indent="-342900">
              <a:buFont typeface="Wingdings" panose="05000000000000000000" pitchFamily="2" charset="2"/>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Git workflows for </a:t>
            </a:r>
            <a:r>
              <a:rPr lang="en-US" sz="2400" dirty="0" smtClean="0">
                <a:latin typeface="Tahoma" panose="020B0604030504040204" pitchFamily="34" charset="0"/>
                <a:ea typeface="Tahoma" panose="020B0604030504040204" pitchFamily="34" charset="0"/>
                <a:cs typeface="Tahoma" panose="020B0604030504040204" pitchFamily="34" charset="0"/>
              </a:rPr>
              <a:t>branching</a:t>
            </a:r>
          </a:p>
          <a:p>
            <a:pPr marL="342900" indent="-342900">
              <a:buFont typeface="Wingdings" panose="05000000000000000000" pitchFamily="2" charset="2"/>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Test yourself</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endParaRPr lang="en-US" sz="2400" dirty="0" smtClean="0"/>
          </a:p>
        </p:txBody>
      </p:sp>
      <p:pic>
        <p:nvPicPr>
          <p:cNvPr id="1026" name="Picture 2" descr="Image result for git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1637" y="1766922"/>
            <a:ext cx="1454727" cy="80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down)">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wipe(down)">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Basic Workflow</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1024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363" y="1789285"/>
            <a:ext cx="6964546" cy="421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4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wipe(down)">
                                      <p:cBhvr>
                                        <p:cTn id="12"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commands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55" y="1537039"/>
            <a:ext cx="4039465" cy="476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5307543" y="2030774"/>
            <a:ext cx="3255818" cy="2862322"/>
          </a:xfrm>
          <a:prstGeom prst="rect">
            <a:avLst/>
          </a:prstGeom>
          <a:noFill/>
        </p:spPr>
        <p:txBody>
          <a:bodyPr wrap="square" rtlCol="0">
            <a:spAutoFit/>
          </a:bodyPr>
          <a:lstStyle/>
          <a:p>
            <a:pPr marL="342900" indent="-342900">
              <a:buFont typeface="Arial" panose="020B0604020202020204" pitchFamily="34" charset="0"/>
              <a:buChar char="•"/>
            </a:pPr>
            <a:r>
              <a:rPr lang="en-US" dirty="0" err="1"/>
              <a:t>g</a:t>
            </a:r>
            <a:r>
              <a:rPr lang="en-US" dirty="0" err="1" smtClean="0"/>
              <a:t>it</a:t>
            </a:r>
            <a:r>
              <a:rPr lang="en-US" dirty="0" smtClean="0"/>
              <a:t> </a:t>
            </a:r>
            <a:r>
              <a:rPr lang="en-US" dirty="0" err="1" smtClean="0"/>
              <a:t>init</a:t>
            </a:r>
            <a:r>
              <a:rPr lang="en-US" dirty="0" smtClean="0"/>
              <a:t> / </a:t>
            </a:r>
            <a:r>
              <a:rPr lang="en-US" dirty="0" err="1" smtClean="0"/>
              <a:t>git</a:t>
            </a:r>
            <a:r>
              <a:rPr lang="en-US" dirty="0" smtClean="0"/>
              <a:t> clone &lt;repo </a:t>
            </a:r>
            <a:r>
              <a:rPr lang="en-US" dirty="0" err="1" smtClean="0"/>
              <a:t>url</a:t>
            </a:r>
            <a:r>
              <a:rPr lang="en-US" dirty="0" smtClean="0"/>
              <a:t>&gt;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err="1"/>
              <a:t>g</a:t>
            </a:r>
            <a:r>
              <a:rPr lang="en-US" dirty="0" err="1" smtClean="0"/>
              <a:t>it</a:t>
            </a:r>
            <a:r>
              <a:rPr lang="en-US" dirty="0" smtClean="0"/>
              <a:t> add </a:t>
            </a:r>
            <a:r>
              <a:rPr lang="en-US" dirty="0" err="1" smtClean="0"/>
              <a:t>index.php</a:t>
            </a: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err="1"/>
              <a:t>g</a:t>
            </a:r>
            <a:r>
              <a:rPr lang="en-US" dirty="0" err="1" smtClean="0"/>
              <a:t>it</a:t>
            </a:r>
            <a:r>
              <a:rPr lang="en-US" dirty="0" smtClean="0"/>
              <a:t> commit –m “first commit”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err="1"/>
              <a:t>g</a:t>
            </a:r>
            <a:r>
              <a:rPr lang="en-US" dirty="0" err="1" smtClean="0"/>
              <a:t>it</a:t>
            </a:r>
            <a:r>
              <a:rPr lang="en-US" dirty="0" smtClean="0"/>
              <a:t> pull</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err="1"/>
              <a:t>g</a:t>
            </a:r>
            <a:r>
              <a:rPr lang="en-US" dirty="0" err="1" smtClean="0"/>
              <a:t>it</a:t>
            </a:r>
            <a:r>
              <a:rPr lang="en-US" dirty="0" smtClean="0"/>
              <a:t> push origin master </a:t>
            </a:r>
          </a:p>
          <a:p>
            <a:endParaRPr lang="en-US" dirty="0"/>
          </a:p>
        </p:txBody>
      </p:sp>
    </p:spTree>
    <p:extLst>
      <p:ext uri="{BB962C8B-B14F-4D97-AF65-F5344CB8AC3E}">
        <p14:creationId xmlns:p14="http://schemas.microsoft.com/office/powerpoint/2010/main" val="260047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wipe(down)">
                                      <p:cBhvr>
                                        <p:cTn id="7" dur="500"/>
                                        <p:tgtEl>
                                          <p:spTgt spid="1536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barn(inVertical)">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wipe(down)">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wipe(down)">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wipe(down)">
                                      <p:cBhvr>
                                        <p:cTn id="27" dur="500"/>
                                        <p:tgtEl>
                                          <p:spTgt spid="2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6">
                                            <p:txEl>
                                              <p:pRg st="8" end="8"/>
                                            </p:txEl>
                                          </p:spTgt>
                                        </p:tgtEl>
                                        <p:attrNameLst>
                                          <p:attrName>style.visibility</p:attrName>
                                        </p:attrNameLst>
                                      </p:cBhvr>
                                      <p:to>
                                        <p:strVal val="visible"/>
                                      </p:to>
                                    </p:set>
                                    <p:animEffect transition="in" filter="wipe(down)">
                                      <p:cBhvr>
                                        <p:cTn id="32"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internal workflow</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11266" name="Picture 2" descr="Image result for g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7" y="1679780"/>
            <a:ext cx="4156363" cy="43146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38869" y="1397570"/>
            <a:ext cx="4572000" cy="646331"/>
          </a:xfrm>
          <a:prstGeom prst="rect">
            <a:avLst/>
          </a:prstGeom>
        </p:spPr>
        <p:txBody>
          <a:bodyPr>
            <a:spAutoFit/>
          </a:bodyPr>
          <a:lstStyle/>
          <a:p>
            <a:pPr>
              <a:defRPr/>
            </a:pPr>
            <a:r>
              <a:rPr lang="en-US" dirty="0"/>
              <a:t>This leads us to the three main sections of a Git project</a:t>
            </a:r>
          </a:p>
        </p:txBody>
      </p:sp>
      <p:sp>
        <p:nvSpPr>
          <p:cNvPr id="3" name="Rectangle 2"/>
          <p:cNvSpPr/>
          <p:nvPr/>
        </p:nvSpPr>
        <p:spPr>
          <a:xfrm>
            <a:off x="4502727" y="2550999"/>
            <a:ext cx="4572000" cy="646331"/>
          </a:xfrm>
          <a:prstGeom prst="rect">
            <a:avLst/>
          </a:prstGeom>
        </p:spPr>
        <p:txBody>
          <a:bodyPr>
            <a:spAutoFit/>
          </a:bodyPr>
          <a:lstStyle/>
          <a:p>
            <a:pPr>
              <a:spcBef>
                <a:spcPct val="20000"/>
              </a:spcBef>
            </a:pPr>
            <a:r>
              <a:rPr lang="en-US" altLang="en-US" b="1" dirty="0">
                <a:solidFill>
                  <a:srgbClr val="404040"/>
                </a:solidFill>
                <a:cs typeface="Segoe UI" pitchFamily="34" charset="0"/>
              </a:rPr>
              <a:t>Git Directory: </a:t>
            </a:r>
            <a:r>
              <a:rPr lang="en-US" altLang="en-US" dirty="0">
                <a:solidFill>
                  <a:srgbClr val="404040"/>
                </a:solidFill>
                <a:cs typeface="Segoe UI" pitchFamily="34" charset="0"/>
              </a:rPr>
              <a:t>is where Git stores the metadata and object database for your project. </a:t>
            </a:r>
          </a:p>
        </p:txBody>
      </p:sp>
      <p:sp>
        <p:nvSpPr>
          <p:cNvPr id="5" name="Rectangle 4"/>
          <p:cNvSpPr/>
          <p:nvPr/>
        </p:nvSpPr>
        <p:spPr>
          <a:xfrm>
            <a:off x="4502727" y="3706013"/>
            <a:ext cx="4572000" cy="923330"/>
          </a:xfrm>
          <a:prstGeom prst="rect">
            <a:avLst/>
          </a:prstGeom>
        </p:spPr>
        <p:txBody>
          <a:bodyPr>
            <a:spAutoFit/>
          </a:bodyPr>
          <a:lstStyle/>
          <a:p>
            <a:pPr>
              <a:spcBef>
                <a:spcPct val="20000"/>
              </a:spcBef>
            </a:pPr>
            <a:r>
              <a:rPr lang="en-US" altLang="en-US" b="1" dirty="0" smtClean="0">
                <a:solidFill>
                  <a:srgbClr val="404040"/>
                </a:solidFill>
                <a:cs typeface="Segoe UI" pitchFamily="34" charset="0"/>
              </a:rPr>
              <a:t>Staging Area</a:t>
            </a:r>
            <a:r>
              <a:rPr lang="en-US" altLang="en-US" dirty="0" smtClean="0">
                <a:solidFill>
                  <a:srgbClr val="404040"/>
                </a:solidFill>
                <a:cs typeface="Segoe UI" pitchFamily="34" charset="0"/>
              </a:rPr>
              <a:t>: stores information about what will go into your next commit. Also called ‘Index’.</a:t>
            </a:r>
            <a:endParaRPr lang="en-US" altLang="en-US" dirty="0">
              <a:solidFill>
                <a:srgbClr val="404040"/>
              </a:solidFill>
              <a:cs typeface="Segoe UI" pitchFamily="34" charset="0"/>
            </a:endParaRPr>
          </a:p>
        </p:txBody>
      </p:sp>
      <p:sp>
        <p:nvSpPr>
          <p:cNvPr id="7" name="Rectangle 6"/>
          <p:cNvSpPr/>
          <p:nvPr/>
        </p:nvSpPr>
        <p:spPr>
          <a:xfrm>
            <a:off x="4571999" y="5148229"/>
            <a:ext cx="4572000" cy="646331"/>
          </a:xfrm>
          <a:prstGeom prst="rect">
            <a:avLst/>
          </a:prstGeom>
        </p:spPr>
        <p:txBody>
          <a:bodyPr>
            <a:spAutoFit/>
          </a:bodyPr>
          <a:lstStyle/>
          <a:p>
            <a:pPr>
              <a:spcBef>
                <a:spcPct val="20000"/>
              </a:spcBef>
            </a:pPr>
            <a:r>
              <a:rPr lang="en-US" altLang="en-US" b="1" dirty="0">
                <a:solidFill>
                  <a:srgbClr val="404040"/>
                </a:solidFill>
                <a:cs typeface="Segoe UI" pitchFamily="34" charset="0"/>
              </a:rPr>
              <a:t>Working directory: </a:t>
            </a:r>
            <a:r>
              <a:rPr lang="en-US" altLang="en-US" dirty="0">
                <a:solidFill>
                  <a:srgbClr val="404040"/>
                </a:solidFill>
                <a:cs typeface="Segoe UI" pitchFamily="34" charset="0"/>
              </a:rPr>
              <a:t>is a single checkout of one version of the project</a:t>
            </a:r>
          </a:p>
        </p:txBody>
      </p:sp>
    </p:spTree>
    <p:extLst>
      <p:ext uri="{BB962C8B-B14F-4D97-AF65-F5344CB8AC3E}">
        <p14:creationId xmlns:p14="http://schemas.microsoft.com/office/powerpoint/2010/main" val="360076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wipe(down)">
                                      <p:cBhvr>
                                        <p:cTn id="12"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What is Git “branch”?</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sp>
        <p:nvSpPr>
          <p:cNvPr id="5" name="TextBox 4"/>
          <p:cNvSpPr txBox="1"/>
          <p:nvPr/>
        </p:nvSpPr>
        <p:spPr>
          <a:xfrm>
            <a:off x="1177636" y="1971467"/>
            <a:ext cx="4364182" cy="3139321"/>
          </a:xfrm>
          <a:prstGeom prst="rect">
            <a:avLst/>
          </a:prstGeom>
          <a:noFill/>
        </p:spPr>
        <p:txBody>
          <a:bodyPr wrap="square" rtlCol="0">
            <a:spAutoFit/>
          </a:bodyPr>
          <a:lstStyle/>
          <a:p>
            <a:pPr marL="342900" indent="-342900">
              <a:buFont typeface="Arial" panose="020B0604020202020204" pitchFamily="34" charset="0"/>
              <a:buChar char="•"/>
            </a:pPr>
            <a:r>
              <a:rPr lang="en-US" dirty="0" smtClean="0"/>
              <a:t>Movable pointer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Maintains last commit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Not an object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A commit changes its location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Current branch – Check the Head!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Check-out a branch, not commit!</a:t>
            </a:r>
            <a:endParaRPr lang="en-US" dirty="0"/>
          </a:p>
        </p:txBody>
      </p:sp>
      <p:pic>
        <p:nvPicPr>
          <p:cNvPr id="9218" name="Picture 2" descr="Image result for what is git bra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545" y="1766921"/>
            <a:ext cx="2944092" cy="273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37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barn(inVertical)">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arn(inVertical)">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down)">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barn(inVertical)">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barn(inVertical)">
                                      <p:cBhvr>
                                        <p:cTn id="34" dur="500"/>
                                        <p:tgtEl>
                                          <p:spTgt spid="5">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barn(inVertical)">
                                      <p:cBhvr>
                                        <p:cTn id="39"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Merge</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sp>
        <p:nvSpPr>
          <p:cNvPr id="2" name="Rectangle 1"/>
          <p:cNvSpPr/>
          <p:nvPr/>
        </p:nvSpPr>
        <p:spPr>
          <a:xfrm>
            <a:off x="1593273" y="1674583"/>
            <a:ext cx="4572000" cy="646331"/>
          </a:xfrm>
          <a:prstGeom prst="rect">
            <a:avLst/>
          </a:prstGeom>
        </p:spPr>
        <p:txBody>
          <a:bodyPr>
            <a:spAutoFit/>
          </a:bodyPr>
          <a:lstStyle/>
          <a:p>
            <a:r>
              <a:rPr lang="en-US" dirty="0"/>
              <a:t>Merge is to join two or more development histories together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924" y="2731721"/>
            <a:ext cx="5032697" cy="3081212"/>
          </a:xfrm>
          <a:prstGeom prst="rect">
            <a:avLst/>
          </a:prstGeom>
        </p:spPr>
      </p:pic>
    </p:spTree>
    <p:extLst>
      <p:ext uri="{BB962C8B-B14F-4D97-AF65-F5344CB8AC3E}">
        <p14:creationId xmlns:p14="http://schemas.microsoft.com/office/powerpoint/2010/main" val="61756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dirty="0" smtClean="0"/>
              <a:t>Session 1</a:t>
            </a:r>
            <a:endParaRPr lang="en-IN" dirty="0"/>
          </a:p>
        </p:txBody>
      </p:sp>
    </p:spTree>
    <p:extLst>
      <p:ext uri="{BB962C8B-B14F-4D97-AF65-F5344CB8AC3E}">
        <p14:creationId xmlns:p14="http://schemas.microsoft.com/office/powerpoint/2010/main" val="203321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Merging strategies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461" y="1859259"/>
            <a:ext cx="3327572" cy="240321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091" y="1859258"/>
            <a:ext cx="3556658" cy="240321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461" y="4629391"/>
            <a:ext cx="4336398" cy="2015984"/>
          </a:xfrm>
          <a:prstGeom prst="rect">
            <a:avLst/>
          </a:prstGeom>
        </p:spPr>
      </p:pic>
    </p:spTree>
    <p:extLst>
      <p:ext uri="{BB962C8B-B14F-4D97-AF65-F5344CB8AC3E}">
        <p14:creationId xmlns:p14="http://schemas.microsoft.com/office/powerpoint/2010/main" val="357121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workflows for branching</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503123"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sp>
        <p:nvSpPr>
          <p:cNvPr id="2" name="Rectangle 1"/>
          <p:cNvSpPr/>
          <p:nvPr/>
        </p:nvSpPr>
        <p:spPr>
          <a:xfrm>
            <a:off x="900545" y="2320948"/>
            <a:ext cx="4572000" cy="2031325"/>
          </a:xfrm>
          <a:prstGeom prst="rect">
            <a:avLst/>
          </a:prstGeom>
        </p:spPr>
        <p:txBody>
          <a:bodyPr>
            <a:spAutoFit/>
          </a:bodyPr>
          <a:lstStyle/>
          <a:p>
            <a:pPr marL="514350" lvl="1" indent="-285750">
              <a:buFont typeface="Wingdings" panose="05000000000000000000" pitchFamily="2" charset="2"/>
              <a:buChar char="ü"/>
              <a:defRPr/>
            </a:pPr>
            <a:r>
              <a:rPr lang="en-US" dirty="0">
                <a:latin typeface="Tahoma" panose="020B0604030504040204" pitchFamily="34" charset="0"/>
                <a:ea typeface="Tahoma" panose="020B0604030504040204" pitchFamily="34" charset="0"/>
                <a:cs typeface="Tahoma" panose="020B0604030504040204" pitchFamily="34" charset="0"/>
              </a:rPr>
              <a:t>Centralized </a:t>
            </a:r>
            <a:r>
              <a:rPr lang="en-US" dirty="0" smtClean="0">
                <a:latin typeface="Tahoma" panose="020B0604030504040204" pitchFamily="34" charset="0"/>
                <a:ea typeface="Tahoma" panose="020B0604030504040204" pitchFamily="34" charset="0"/>
                <a:cs typeface="Tahoma" panose="020B0604030504040204" pitchFamily="34" charset="0"/>
              </a:rPr>
              <a:t>Workflow</a:t>
            </a:r>
          </a:p>
          <a:p>
            <a:pPr marL="514350" lvl="1" indent="-285750">
              <a:buFont typeface="Wingdings" panose="05000000000000000000" pitchFamily="2" charset="2"/>
              <a:buChar char="ü"/>
              <a:defRPr/>
            </a:pP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a:latin typeface="Tahoma" panose="020B0604030504040204" pitchFamily="34" charset="0"/>
                <a:ea typeface="Tahoma" panose="020B0604030504040204" pitchFamily="34" charset="0"/>
                <a:cs typeface="Tahoma" panose="020B0604030504040204" pitchFamily="34" charset="0"/>
              </a:rPr>
              <a:t>Feature Branch </a:t>
            </a:r>
            <a:r>
              <a:rPr lang="en-US" dirty="0" smtClean="0">
                <a:latin typeface="Tahoma" panose="020B0604030504040204" pitchFamily="34" charset="0"/>
                <a:ea typeface="Tahoma" panose="020B0604030504040204" pitchFamily="34" charset="0"/>
                <a:cs typeface="Tahoma" panose="020B0604030504040204" pitchFamily="34" charset="0"/>
              </a:rPr>
              <a:t>Workflow</a:t>
            </a:r>
          </a:p>
          <a:p>
            <a:pPr marL="514350" lvl="1" indent="-285750">
              <a:buFont typeface="Wingdings" panose="05000000000000000000" pitchFamily="2" charset="2"/>
              <a:buChar char="ü"/>
              <a:defRPr/>
            </a:pP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err="1">
                <a:latin typeface="Tahoma" panose="020B0604030504040204" pitchFamily="34" charset="0"/>
                <a:ea typeface="Tahoma" panose="020B0604030504040204" pitchFamily="34" charset="0"/>
                <a:cs typeface="Tahoma" panose="020B0604030504040204" pitchFamily="34" charset="0"/>
              </a:rPr>
              <a:t>Gitflow</a:t>
            </a:r>
            <a:r>
              <a:rPr lang="en-US" dirty="0">
                <a:latin typeface="Tahoma" panose="020B0604030504040204" pitchFamily="34" charset="0"/>
                <a:ea typeface="Tahoma" panose="020B0604030504040204" pitchFamily="34" charset="0"/>
                <a:cs typeface="Tahoma" panose="020B0604030504040204" pitchFamily="34" charset="0"/>
              </a:rPr>
              <a:t> </a:t>
            </a:r>
            <a:r>
              <a:rPr lang="en-US" dirty="0" smtClean="0">
                <a:latin typeface="Tahoma" panose="020B0604030504040204" pitchFamily="34" charset="0"/>
                <a:ea typeface="Tahoma" panose="020B0604030504040204" pitchFamily="34" charset="0"/>
                <a:cs typeface="Tahoma" panose="020B0604030504040204" pitchFamily="34" charset="0"/>
              </a:rPr>
              <a:t>Workflow</a:t>
            </a:r>
          </a:p>
          <a:p>
            <a:pPr marL="514350" lvl="1" indent="-285750">
              <a:buFont typeface="Wingdings" panose="05000000000000000000" pitchFamily="2" charset="2"/>
              <a:buChar char="ü"/>
              <a:defRPr/>
            </a:pPr>
            <a:endParaRPr lang="en-US" dirty="0">
              <a:latin typeface="Tahoma" panose="020B0604030504040204" pitchFamily="34" charset="0"/>
              <a:ea typeface="Tahoma" panose="020B0604030504040204" pitchFamily="34" charset="0"/>
              <a:cs typeface="Tahoma" panose="020B0604030504040204" pitchFamily="34" charset="0"/>
            </a:endParaRPr>
          </a:p>
          <a:p>
            <a:pPr marL="514350" lvl="1" indent="-285750">
              <a:buFont typeface="Wingdings" panose="05000000000000000000" pitchFamily="2" charset="2"/>
              <a:buChar char="ü"/>
              <a:defRPr/>
            </a:pPr>
            <a:r>
              <a:rPr lang="en-US" dirty="0">
                <a:latin typeface="Tahoma" panose="020B0604030504040204" pitchFamily="34" charset="0"/>
                <a:ea typeface="Tahoma" panose="020B0604030504040204" pitchFamily="34" charset="0"/>
                <a:cs typeface="Tahoma" panose="020B0604030504040204" pitchFamily="34" charset="0"/>
              </a:rPr>
              <a:t>Forking Workflow</a:t>
            </a:r>
          </a:p>
        </p:txBody>
      </p:sp>
    </p:spTree>
    <p:extLst>
      <p:ext uri="{BB962C8B-B14F-4D97-AF65-F5344CB8AC3E}">
        <p14:creationId xmlns:p14="http://schemas.microsoft.com/office/powerpoint/2010/main" val="81683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down)">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down)">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wipe(down)">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workflows for branching</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1741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82" y="2320948"/>
            <a:ext cx="3354480" cy="29678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60007" y="5545233"/>
            <a:ext cx="2558073" cy="369332"/>
          </a:xfrm>
          <a:prstGeom prst="rect">
            <a:avLst/>
          </a:prstGeom>
        </p:spPr>
        <p:txBody>
          <a:bodyPr wrap="none">
            <a:spAutoFit/>
          </a:bodyPr>
          <a:lstStyle/>
          <a:p>
            <a:pPr marL="228600" lvl="1">
              <a:defRPr/>
            </a:pPr>
            <a:r>
              <a:rPr lang="en-US" dirty="0">
                <a:latin typeface="Tahoma" panose="020B0604030504040204" pitchFamily="34" charset="0"/>
                <a:ea typeface="Tahoma" panose="020B0604030504040204" pitchFamily="34" charset="0"/>
                <a:cs typeface="Tahoma" panose="020B0604030504040204" pitchFamily="34" charset="0"/>
              </a:rPr>
              <a:t>Centralized Workflow</a:t>
            </a:r>
          </a:p>
        </p:txBody>
      </p:sp>
      <p:pic>
        <p:nvPicPr>
          <p:cNvPr id="17412" name="Picture 4" descr="Image result for feature branchworkflow of g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1198" y="2309406"/>
            <a:ext cx="3930075" cy="29426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873117" y="5570509"/>
            <a:ext cx="2975238" cy="369332"/>
          </a:xfrm>
          <a:prstGeom prst="rect">
            <a:avLst/>
          </a:prstGeom>
        </p:spPr>
        <p:txBody>
          <a:bodyPr wrap="none">
            <a:spAutoFit/>
          </a:bodyPr>
          <a:lstStyle/>
          <a:p>
            <a:pPr marL="228600" lvl="1">
              <a:defRPr/>
            </a:pPr>
            <a:r>
              <a:rPr lang="en-US" dirty="0">
                <a:latin typeface="Tahoma" panose="020B0604030504040204" pitchFamily="34" charset="0"/>
                <a:ea typeface="Tahoma" panose="020B0604030504040204" pitchFamily="34" charset="0"/>
                <a:cs typeface="Tahoma" panose="020B0604030504040204" pitchFamily="34" charset="0"/>
              </a:rPr>
              <a:t>Feature Branch Workflow</a:t>
            </a:r>
          </a:p>
        </p:txBody>
      </p:sp>
    </p:spTree>
    <p:extLst>
      <p:ext uri="{BB962C8B-B14F-4D97-AF65-F5344CB8AC3E}">
        <p14:creationId xmlns:p14="http://schemas.microsoft.com/office/powerpoint/2010/main" val="186940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barn(inVertical)">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412"/>
                                        </p:tgtEl>
                                        <p:attrNameLst>
                                          <p:attrName>style.visibility</p:attrName>
                                        </p:attrNameLst>
                                      </p:cBhvr>
                                      <p:to>
                                        <p:strVal val="visible"/>
                                      </p:to>
                                    </p:set>
                                    <p:animEffect transition="in" filter="wipe(down)">
                                      <p:cBhvr>
                                        <p:cTn id="22" dur="500"/>
                                        <p:tgtEl>
                                          <p:spTgt spid="174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workflows for branching</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pic>
        <p:nvPicPr>
          <p:cNvPr id="1638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3" y="1766921"/>
            <a:ext cx="4581114" cy="37836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27883" y="5763609"/>
            <a:ext cx="2574845" cy="369332"/>
          </a:xfrm>
          <a:prstGeom prst="rect">
            <a:avLst/>
          </a:prstGeom>
        </p:spPr>
        <p:txBody>
          <a:bodyPr wrap="square">
            <a:spAutoFit/>
          </a:bodyPr>
          <a:lstStyle/>
          <a:p>
            <a:pPr marL="228600" lvl="1">
              <a:defRPr/>
            </a:pPr>
            <a:r>
              <a:rPr lang="en-US" dirty="0" err="1">
                <a:latin typeface="Tahoma" panose="020B0604030504040204" pitchFamily="34" charset="0"/>
                <a:ea typeface="Tahoma" panose="020B0604030504040204" pitchFamily="34" charset="0"/>
                <a:cs typeface="Tahoma" panose="020B0604030504040204" pitchFamily="34" charset="0"/>
              </a:rPr>
              <a:t>Gitflow</a:t>
            </a:r>
            <a:r>
              <a:rPr lang="en-US" dirty="0">
                <a:latin typeface="Tahoma" panose="020B0604030504040204" pitchFamily="34" charset="0"/>
                <a:ea typeface="Tahoma" panose="020B0604030504040204" pitchFamily="34" charset="0"/>
                <a:cs typeface="Tahoma" panose="020B0604030504040204" pitchFamily="34" charset="0"/>
              </a:rPr>
              <a:t> Workflow</a:t>
            </a:r>
          </a:p>
        </p:txBody>
      </p:sp>
      <p:sp>
        <p:nvSpPr>
          <p:cNvPr id="5" name="Rectangle 4"/>
          <p:cNvSpPr/>
          <p:nvPr/>
        </p:nvSpPr>
        <p:spPr>
          <a:xfrm>
            <a:off x="5472546" y="2483921"/>
            <a:ext cx="3472295" cy="2308324"/>
          </a:xfrm>
          <a:prstGeom prst="rect">
            <a:avLst/>
          </a:prstGeom>
        </p:spPr>
        <p:txBody>
          <a:bodyPr wrap="square">
            <a:spAutoFit/>
          </a:bodyPr>
          <a:lstStyle/>
          <a:p>
            <a:pPr marL="285750" indent="-285750">
              <a:buFont typeface="Arial" pitchFamily="34" charset="0"/>
              <a:buChar char="•"/>
              <a:defRPr/>
            </a:pPr>
            <a:r>
              <a:rPr lang="en-US" dirty="0" smtClean="0"/>
              <a:t>Robust framework </a:t>
            </a:r>
            <a:r>
              <a:rPr lang="en-US" dirty="0"/>
              <a:t>for managing larger </a:t>
            </a:r>
            <a:r>
              <a:rPr lang="en-US" dirty="0" smtClean="0"/>
              <a:t>projects</a:t>
            </a:r>
          </a:p>
          <a:p>
            <a:pPr marL="285750" indent="-285750">
              <a:buFont typeface="Arial" pitchFamily="34" charset="0"/>
              <a:buChar char="•"/>
              <a:defRPr/>
            </a:pPr>
            <a:endParaRPr lang="en-US" dirty="0"/>
          </a:p>
          <a:p>
            <a:pPr marL="285750" indent="-285750">
              <a:buFont typeface="Arial" pitchFamily="34" charset="0"/>
              <a:buChar char="•"/>
              <a:defRPr/>
            </a:pPr>
            <a:r>
              <a:rPr lang="en-US" dirty="0"/>
              <a:t>Assigns </a:t>
            </a:r>
            <a:r>
              <a:rPr lang="en-US" dirty="0" smtClean="0"/>
              <a:t>specific </a:t>
            </a:r>
            <a:r>
              <a:rPr lang="en-US" dirty="0"/>
              <a:t>roles to different </a:t>
            </a:r>
            <a:r>
              <a:rPr lang="en-US" dirty="0" smtClean="0"/>
              <a:t>branches</a:t>
            </a:r>
          </a:p>
          <a:p>
            <a:pPr marL="285750" indent="-285750">
              <a:buFont typeface="Arial" pitchFamily="34" charset="0"/>
              <a:buChar char="•"/>
              <a:defRPr/>
            </a:pPr>
            <a:endParaRPr lang="en-US" dirty="0" smtClean="0"/>
          </a:p>
          <a:p>
            <a:pPr marL="285750" indent="-285750">
              <a:buFont typeface="Arial" pitchFamily="34" charset="0"/>
              <a:buChar char="•"/>
              <a:defRPr/>
            </a:pPr>
            <a:r>
              <a:rPr lang="en-US" dirty="0" smtClean="0"/>
              <a:t>Defines </a:t>
            </a:r>
            <a:r>
              <a:rPr lang="en-US" dirty="0"/>
              <a:t>how and when they </a:t>
            </a:r>
            <a:r>
              <a:rPr lang="en-US" dirty="0" smtClean="0"/>
              <a:t>interact</a:t>
            </a:r>
            <a:endParaRPr lang="en-US" dirty="0"/>
          </a:p>
        </p:txBody>
      </p:sp>
    </p:spTree>
    <p:extLst>
      <p:ext uri="{BB962C8B-B14F-4D97-AF65-F5344CB8AC3E}">
        <p14:creationId xmlns:p14="http://schemas.microsoft.com/office/powerpoint/2010/main" val="17187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1000"/>
                                        <p:tgtEl>
                                          <p:spTgt spid="16386"/>
                                        </p:tgtEl>
                                      </p:cBhvr>
                                    </p:animEffect>
                                    <p:anim calcmode="lin" valueType="num">
                                      <p:cBhvr>
                                        <p:cTn id="8" dur="1000" fill="hold"/>
                                        <p:tgtEl>
                                          <p:spTgt spid="16386"/>
                                        </p:tgtEl>
                                        <p:attrNameLst>
                                          <p:attrName>ppt_x</p:attrName>
                                        </p:attrNameLst>
                                      </p:cBhvr>
                                      <p:tavLst>
                                        <p:tav tm="0">
                                          <p:val>
                                            <p:strVal val="#ppt_x"/>
                                          </p:val>
                                        </p:tav>
                                        <p:tav tm="100000">
                                          <p:val>
                                            <p:strVal val="#ppt_x"/>
                                          </p:val>
                                        </p:tav>
                                      </p:tavLst>
                                    </p:anim>
                                    <p:anim calcmode="lin" valueType="num">
                                      <p:cBhvr>
                                        <p:cTn id="9" dur="1000" fill="hold"/>
                                        <p:tgtEl>
                                          <p:spTgt spid="1638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arn(inVertical)">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down)">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barn(inVertical)">
                                      <p:cBhvr>
                                        <p:cTn id="2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workflows for branching</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endParaRPr lang="en-US" sz="1400" dirty="0" smtClean="0">
              <a:latin typeface="Arial Narrow" panose="020B0606020202030204" pitchFamily="34" charset="0"/>
              <a:ea typeface="Tahoma" panose="020B0604030504040204" pitchFamily="34" charset="0"/>
              <a:cs typeface="Tahoma" panose="020B0604030504040204" pitchFamily="34" charset="0"/>
            </a:endParaRPr>
          </a:p>
        </p:txBody>
      </p:sp>
      <p:sp>
        <p:nvSpPr>
          <p:cNvPr id="3" name="Rectangle 2"/>
          <p:cNvSpPr/>
          <p:nvPr/>
        </p:nvSpPr>
        <p:spPr>
          <a:xfrm>
            <a:off x="1102487" y="5278763"/>
            <a:ext cx="2574845" cy="369332"/>
          </a:xfrm>
          <a:prstGeom prst="rect">
            <a:avLst/>
          </a:prstGeom>
        </p:spPr>
        <p:txBody>
          <a:bodyPr wrap="square">
            <a:spAutoFit/>
          </a:bodyPr>
          <a:lstStyle/>
          <a:p>
            <a:pPr marL="228600" lvl="1">
              <a:defRPr/>
            </a:pPr>
            <a:r>
              <a:rPr lang="en-US" dirty="0" smtClean="0">
                <a:latin typeface="Tahoma" panose="020B0604030504040204" pitchFamily="34" charset="0"/>
                <a:ea typeface="Tahoma" panose="020B0604030504040204" pitchFamily="34" charset="0"/>
                <a:cs typeface="Tahoma" panose="020B0604030504040204" pitchFamily="34" charset="0"/>
              </a:rPr>
              <a:t>Forking </a:t>
            </a:r>
            <a:r>
              <a:rPr lang="en-US" dirty="0">
                <a:latin typeface="Tahoma" panose="020B0604030504040204" pitchFamily="34" charset="0"/>
                <a:ea typeface="Tahoma" panose="020B0604030504040204" pitchFamily="34" charset="0"/>
                <a:cs typeface="Tahoma" panose="020B0604030504040204" pitchFamily="34" charset="0"/>
              </a:rPr>
              <a:t>Workflow</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09" y="2174802"/>
            <a:ext cx="3810000" cy="280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a:spLocks noGrp="1"/>
          </p:cNvSpPr>
          <p:nvPr/>
        </p:nvSpPr>
        <p:spPr>
          <a:xfrm>
            <a:off x="4700444" y="1461544"/>
            <a:ext cx="4443556" cy="4376424"/>
          </a:xfrm>
          <a:prstGeom prst="rect">
            <a:avLst/>
          </a:prstGeom>
        </p:spPr>
        <p:txBody>
          <a:bodyPr vert="horz" lIns="91440" tIns="45720" rIns="91440" bIns="45720" rtlCol="0" anchor="ctr"/>
          <a:lstStyle>
            <a:defPPr>
              <a:defRPr lang="en-US"/>
            </a:defPPr>
            <a:lvl1pPr algn="l" rtl="0" fontAlgn="auto">
              <a:spcBef>
                <a:spcPts val="0"/>
              </a:spcBef>
              <a:spcAft>
                <a:spcPts val="0"/>
              </a:spcAft>
              <a:defRPr sz="1000" kern="1200">
                <a:solidFill>
                  <a:schemeClr val="tx1">
                    <a:lumMod val="85000"/>
                    <a:lumOff val="15000"/>
                  </a:schemeClr>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285750" indent="-285750">
              <a:buFont typeface="Wingdings" panose="05000000000000000000" pitchFamily="2" charset="2"/>
              <a:buChar char="q"/>
              <a:defRPr/>
            </a:pPr>
            <a:r>
              <a:rPr lang="en-US" sz="2000" spc="-1" dirty="0" smtClean="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Two repositories for a developer</a:t>
            </a:r>
          </a:p>
          <a:p>
            <a:pPr marL="285750" indent="-285750">
              <a:buFont typeface="Wingdings" panose="05000000000000000000" pitchFamily="2" charset="2"/>
              <a:buChar char="q"/>
              <a:defRPr/>
            </a:pPr>
            <a:endParaRPr lang="en-US" sz="2000" spc="-1" dirty="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q"/>
              <a:defRPr/>
            </a:pPr>
            <a:r>
              <a:rPr lang="en-US" sz="2000" spc="-1" dirty="0" smtClean="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Encourages open-source work</a:t>
            </a:r>
          </a:p>
          <a:p>
            <a:pPr marL="285750" indent="-285750">
              <a:buFont typeface="Wingdings" panose="05000000000000000000" pitchFamily="2" charset="2"/>
              <a:buChar char="q"/>
              <a:defRPr/>
            </a:pPr>
            <a:endParaRPr lang="en-US" sz="2000" spc="-1" dirty="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q"/>
              <a:defRPr/>
            </a:pPr>
            <a:r>
              <a:rPr lang="en-US" sz="2000" spc="-1" dirty="0" smtClean="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Ideal </a:t>
            </a:r>
            <a:r>
              <a:rPr lang="en-US" sz="2000" spc="-1" dirty="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workflow for </a:t>
            </a:r>
            <a:r>
              <a:rPr lang="en-US" sz="2000" spc="-1" dirty="0" smtClean="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public, open </a:t>
            </a:r>
            <a:r>
              <a:rPr lang="en-US" sz="2000" spc="-1" dirty="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source </a:t>
            </a:r>
            <a:r>
              <a:rPr lang="en-US" sz="2000" spc="-1" dirty="0" smtClean="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rPr>
              <a:t>projects</a:t>
            </a:r>
            <a:endParaRPr lang="en-US" sz="2000" spc="-1" dirty="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0323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down)">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wipe(down)">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down)">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DVCS V/S CVCS Revision</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400" dirty="0" smtClean="0">
                <a:latin typeface="Arial Narrow" panose="020B0606020202030204" pitchFamily="34" charset="0"/>
                <a:ea typeface="Tahoma" panose="020B0604030504040204" pitchFamily="34" charset="0"/>
                <a:cs typeface="Tahoma" panose="020B0604030504040204" pitchFamily="34" charset="0"/>
              </a:rPr>
              <a:t>2</a:t>
            </a:r>
          </a:p>
        </p:txBody>
      </p:sp>
      <p:sp>
        <p:nvSpPr>
          <p:cNvPr id="8" name="Rectangle 7"/>
          <p:cNvSpPr/>
          <p:nvPr/>
        </p:nvSpPr>
        <p:spPr>
          <a:xfrm>
            <a:off x="900546" y="2228609"/>
            <a:ext cx="6996545" cy="2585323"/>
          </a:xfrm>
          <a:prstGeom prst="rect">
            <a:avLst/>
          </a:prstGeom>
        </p:spPr>
        <p:txBody>
          <a:bodyPr wrap="square">
            <a:spAutoFit/>
          </a:bodyPr>
          <a:lstStyle/>
          <a:p>
            <a:pPr marL="685800" lvl="1" indent="-457200">
              <a:buFont typeface="+mj-lt"/>
              <a:buAutoNum type="arabicPeriod"/>
              <a:defRPr/>
            </a:pPr>
            <a:r>
              <a:rPr lang="en-US" dirty="0" smtClean="0">
                <a:latin typeface="Tahoma" panose="020B0604030504040204" pitchFamily="34" charset="0"/>
                <a:ea typeface="Tahoma" panose="020B0604030504040204" pitchFamily="34" charset="0"/>
                <a:cs typeface="Tahoma" panose="020B0604030504040204" pitchFamily="34" charset="0"/>
              </a:rPr>
              <a:t>Local Clone of Source Code Repository</a:t>
            </a:r>
          </a:p>
          <a:p>
            <a:pPr marL="685800" lvl="1" indent="-457200">
              <a:buFont typeface="+mj-lt"/>
              <a:buAutoNum type="arabicPeriod"/>
              <a:defRPr/>
            </a:pPr>
            <a:endParaRPr lang="en-US" dirty="0">
              <a:latin typeface="Tahoma" panose="020B0604030504040204" pitchFamily="34" charset="0"/>
              <a:ea typeface="Tahoma" panose="020B0604030504040204" pitchFamily="34" charset="0"/>
              <a:cs typeface="Tahoma" panose="020B0604030504040204" pitchFamily="34" charset="0"/>
            </a:endParaRPr>
          </a:p>
          <a:p>
            <a:pPr marL="685800" lvl="1" indent="-457200">
              <a:buFont typeface="+mj-lt"/>
              <a:buAutoNum type="arabicPeriod"/>
              <a:defRPr/>
            </a:pPr>
            <a:r>
              <a:rPr lang="en-US" dirty="0">
                <a:latin typeface="Tahoma" panose="020B0604030504040204" pitchFamily="34" charset="0"/>
                <a:ea typeface="Tahoma" panose="020B0604030504040204" pitchFamily="34" charset="0"/>
                <a:cs typeface="Tahoma" panose="020B0604030504040204" pitchFamily="34" charset="0"/>
              </a:rPr>
              <a:t>Reduced Dependency on network connectivity </a:t>
            </a:r>
          </a:p>
          <a:p>
            <a:pPr marL="685800" lvl="1" indent="-457200">
              <a:buFont typeface="+mj-lt"/>
              <a:buAutoNum type="arabicPeriod"/>
              <a:defRPr/>
            </a:pPr>
            <a:endParaRPr lang="en-US" dirty="0" smtClean="0">
              <a:latin typeface="Tahoma" panose="020B0604030504040204" pitchFamily="34" charset="0"/>
              <a:ea typeface="Tahoma" panose="020B0604030504040204" pitchFamily="34" charset="0"/>
              <a:cs typeface="Tahoma" panose="020B0604030504040204" pitchFamily="34" charset="0"/>
            </a:endParaRPr>
          </a:p>
          <a:p>
            <a:pPr marL="685800" lvl="1" indent="-457200">
              <a:buFont typeface="+mj-lt"/>
              <a:buAutoNum type="arabicPeriod"/>
              <a:defRPr/>
            </a:pPr>
            <a:r>
              <a:rPr lang="en-US" dirty="0" smtClean="0">
                <a:latin typeface="Tahoma" panose="020B0604030504040204" pitchFamily="34" charset="0"/>
                <a:ea typeface="Tahoma" panose="020B0604030504040204" pitchFamily="34" charset="0"/>
                <a:cs typeface="Tahoma" panose="020B0604030504040204" pitchFamily="34" charset="0"/>
              </a:rPr>
              <a:t>Single point of failure Solved</a:t>
            </a:r>
          </a:p>
          <a:p>
            <a:pPr marL="685800" lvl="1" indent="-457200">
              <a:buFont typeface="+mj-lt"/>
              <a:buAutoNum type="arabicPeriod"/>
              <a:defRPr/>
            </a:pPr>
            <a:endParaRPr lang="en-US" dirty="0">
              <a:latin typeface="Tahoma" panose="020B0604030504040204" pitchFamily="34" charset="0"/>
              <a:ea typeface="Tahoma" panose="020B0604030504040204" pitchFamily="34" charset="0"/>
              <a:cs typeface="Tahoma" panose="020B0604030504040204" pitchFamily="34" charset="0"/>
            </a:endParaRPr>
          </a:p>
          <a:p>
            <a:pPr marL="685800" lvl="1" indent="-457200">
              <a:buFont typeface="+mj-lt"/>
              <a:buAutoNum type="arabicPeriod"/>
              <a:defRPr/>
            </a:pPr>
            <a:r>
              <a:rPr lang="en-US" dirty="0" smtClean="0">
                <a:latin typeface="Tahoma" panose="020B0604030504040204" pitchFamily="34" charset="0"/>
                <a:ea typeface="Tahoma" panose="020B0604030504040204" pitchFamily="34" charset="0"/>
                <a:cs typeface="Tahoma" panose="020B0604030504040204" pitchFamily="34" charset="0"/>
              </a:rPr>
              <a:t>Effective Parallel Development</a:t>
            </a:r>
          </a:p>
          <a:p>
            <a:pPr marL="685800" lvl="1" indent="-457200">
              <a:buFont typeface="+mj-lt"/>
              <a:buAutoNum type="arabicPeriod"/>
              <a:defRPr/>
            </a:pPr>
            <a:endParaRPr lang="en-US" dirty="0" smtClean="0">
              <a:latin typeface="Tahoma" panose="020B0604030504040204" pitchFamily="34" charset="0"/>
              <a:ea typeface="Tahoma" panose="020B0604030504040204" pitchFamily="34" charset="0"/>
              <a:cs typeface="Tahoma" panose="020B0604030504040204" pitchFamily="34" charset="0"/>
            </a:endParaRPr>
          </a:p>
          <a:p>
            <a:pPr marL="685800" lvl="1" indent="-457200">
              <a:buFont typeface="+mj-lt"/>
              <a:buAutoNum type="arabicPeriod"/>
              <a:defRPr/>
            </a:pPr>
            <a:r>
              <a:rPr lang="en-US" dirty="0" smtClean="0">
                <a:latin typeface="Tahoma" panose="020B0604030504040204" pitchFamily="34" charset="0"/>
                <a:ea typeface="Tahoma" panose="020B0604030504040204" pitchFamily="34" charset="0"/>
                <a:cs typeface="Tahoma" panose="020B0604030504040204" pitchFamily="34" charset="0"/>
              </a:rPr>
              <a:t>Faster Data Retrieval Snapshot Storage</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771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wipe(down)">
                                      <p:cBhvr>
                                        <p:cTn id="14" dur="500"/>
                                        <p:tgtEl>
                                          <p:spTgt spid="8">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1000"/>
                                        <p:tgtEl>
                                          <p:spTgt spid="8">
                                            <p:txEl>
                                              <p:pRg st="4" end="4"/>
                                            </p:txEl>
                                          </p:spTgt>
                                        </p:tgtEl>
                                      </p:cBhvr>
                                    </p:animEffect>
                                    <p:anim calcmode="lin" valueType="num">
                                      <p:cBhvr>
                                        <p:cTn id="2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wipe(down)">
                                      <p:cBhvr>
                                        <p:cTn id="26" dur="500"/>
                                        <p:tgtEl>
                                          <p:spTgt spid="8">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Effect transition="in" filter="wipe(down)">
                                      <p:cBhvr>
                                        <p:cTn id="31"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2782636"/>
            <a:ext cx="8229600" cy="1143000"/>
          </a:xfrm>
        </p:spPr>
        <p:txBody>
          <a:bodyPr/>
          <a:lstStyle/>
          <a:p>
            <a:r>
              <a:rPr lang="en-US" dirty="0" smtClean="0"/>
              <a:t>Session III</a:t>
            </a:r>
            <a:endParaRPr lang="en-US" dirty="0"/>
          </a:p>
        </p:txBody>
      </p:sp>
    </p:spTree>
    <p:extLst>
      <p:ext uri="{BB962C8B-B14F-4D97-AF65-F5344CB8AC3E}">
        <p14:creationId xmlns:p14="http://schemas.microsoft.com/office/powerpoint/2010/main" val="609727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742355"/>
            <a:ext cx="3185637"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Agenda</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400" dirty="0" smtClean="0">
                <a:latin typeface="Arial Narrow" panose="020B0606020202030204" pitchFamily="34" charset="0"/>
                <a:ea typeface="Tahoma" panose="020B0604030504040204" pitchFamily="34" charset="0"/>
                <a:cs typeface="Tahoma" panose="020B0604030504040204" pitchFamily="34" charset="0"/>
              </a:rPr>
              <a:t>2</a:t>
            </a:r>
          </a:p>
        </p:txBody>
      </p:sp>
      <p:sp>
        <p:nvSpPr>
          <p:cNvPr id="2" name="Rectangle 1"/>
          <p:cNvSpPr/>
          <p:nvPr/>
        </p:nvSpPr>
        <p:spPr>
          <a:xfrm>
            <a:off x="1718410" y="1766921"/>
            <a:ext cx="4377590" cy="2677656"/>
          </a:xfrm>
          <a:prstGeom prst="rect">
            <a:avLst/>
          </a:prstGeom>
        </p:spPr>
        <p:txBody>
          <a:bodyPr wrap="square">
            <a:spAutoFit/>
          </a:bodyPr>
          <a:lstStyle/>
          <a:p>
            <a:pPr marL="342900" indent="-342900">
              <a:buFont typeface="Wingdings" panose="05000000000000000000" pitchFamily="2" charset="2"/>
              <a:buChar char="§"/>
              <a:defRPr/>
            </a:pPr>
            <a:r>
              <a:rPr lang="en-US" sz="2400" dirty="0">
                <a:latin typeface="Tahoma" panose="020B0604030504040204" pitchFamily="34" charset="0"/>
                <a:ea typeface="Tahoma" panose="020B0604030504040204" pitchFamily="34" charset="0"/>
                <a:cs typeface="Tahoma" panose="020B0604030504040204" pitchFamily="34" charset="0"/>
              </a:rPr>
              <a:t>Git </a:t>
            </a:r>
            <a:r>
              <a:rPr lang="en-US" sz="2400" dirty="0" smtClean="0">
                <a:latin typeface="Tahoma" panose="020B0604030504040204" pitchFamily="34" charset="0"/>
                <a:ea typeface="Tahoma" panose="020B0604030504040204" pitchFamily="34" charset="0"/>
                <a:cs typeface="Tahoma" panose="020B0604030504040204" pitchFamily="34" charset="0"/>
              </a:rPr>
              <a:t>Object Model</a:t>
            </a:r>
          </a:p>
          <a:p>
            <a:pPr marL="342900" indent="-342900">
              <a:buFont typeface="Wingdings" panose="05000000000000000000" pitchFamily="2" charset="2"/>
              <a:buChar char="§"/>
              <a:defRPr/>
            </a:pP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Git Hooks</a:t>
            </a:r>
          </a:p>
          <a:p>
            <a:pPr marL="342900" indent="-342900">
              <a:buFont typeface="Wingdings" panose="05000000000000000000" pitchFamily="2" charset="2"/>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Best Practices</a:t>
            </a:r>
            <a:endParaRPr lang="en-US" sz="2400" dirty="0">
              <a:latin typeface="Tahoma" panose="020B0604030504040204" pitchFamily="34" charset="0"/>
              <a:ea typeface="Tahoma" panose="020B0604030504040204" pitchFamily="34" charset="0"/>
              <a:cs typeface="Tahoma" panose="020B0604030504040204" pitchFamily="34" charset="0"/>
            </a:endParaRPr>
          </a:p>
          <a:p>
            <a:pP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defRPr/>
            </a:pPr>
            <a:endParaRPr lang="en-US" sz="2400" dirty="0" smtClean="0"/>
          </a:p>
        </p:txBody>
      </p:sp>
      <p:pic>
        <p:nvPicPr>
          <p:cNvPr id="1026" name="Picture 2" descr="Image result for git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1637" y="1766922"/>
            <a:ext cx="1454727" cy="80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66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down)">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a:latin typeface="Tahoma" panose="020B0604030504040204" pitchFamily="34" charset="0"/>
                <a:ea typeface="Tahoma" panose="020B0604030504040204" pitchFamily="34" charset="0"/>
                <a:cs typeface="Tahoma" panose="020B0604030504040204" pitchFamily="34" charset="0"/>
              </a:rPr>
              <a:t>Git Object Model</a:t>
            </a: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400" dirty="0" smtClean="0">
                <a:latin typeface="Arial Narrow" panose="020B0606020202030204" pitchFamily="34" charset="0"/>
                <a:ea typeface="Tahoma" panose="020B0604030504040204" pitchFamily="34" charset="0"/>
                <a:cs typeface="Tahoma" panose="020B0604030504040204" pitchFamily="34" charset="0"/>
              </a:rPr>
              <a:t>2</a:t>
            </a:r>
          </a:p>
        </p:txBody>
      </p:sp>
      <p:sp>
        <p:nvSpPr>
          <p:cNvPr id="9" name="Text Placeholder 2"/>
          <p:cNvSpPr>
            <a:spLocks noGrp="1"/>
          </p:cNvSpPr>
          <p:nvPr/>
        </p:nvSpPr>
        <p:spPr>
          <a:xfrm>
            <a:off x="601841" y="1416634"/>
            <a:ext cx="8195795" cy="4376424"/>
          </a:xfrm>
          <a:prstGeom prst="rect">
            <a:avLst/>
          </a:prstGeom>
        </p:spPr>
        <p:txBody>
          <a:bodyPr vert="horz" lIns="91440" tIns="45720" rIns="91440" bIns="45720" rtlCol="0" anchor="ctr"/>
          <a:lstStyle>
            <a:defPPr>
              <a:defRPr lang="en-US"/>
            </a:defPPr>
            <a:lvl1pPr algn="l" rtl="0" fontAlgn="auto">
              <a:spcBef>
                <a:spcPts val="0"/>
              </a:spcBef>
              <a:spcAft>
                <a:spcPts val="0"/>
              </a:spcAft>
              <a:defRPr sz="1000" kern="1200">
                <a:solidFill>
                  <a:schemeClr val="tx1">
                    <a:lumMod val="85000"/>
                    <a:lumOff val="15000"/>
                  </a:schemeClr>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sz="2000" spc="-1" dirty="0">
              <a:solidFill>
                <a:srgbClr val="000000"/>
              </a:solidFill>
              <a:uFill>
                <a:solidFill>
                  <a:srgbClr val="FFFFFF"/>
                </a:solidFill>
              </a:u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306945" y="1582245"/>
            <a:ext cx="8659091" cy="3693319"/>
          </a:xfrm>
          <a:prstGeom prst="rect">
            <a:avLst/>
          </a:prstGeom>
        </p:spPr>
        <p:txBody>
          <a:bodyPr wrap="square">
            <a:spAutoFit/>
          </a:bodyPr>
          <a:lstStyle/>
          <a:p>
            <a:r>
              <a:rPr lang="en-US" dirty="0"/>
              <a:t>Types of objects that can represent every type of content in the repository.</a:t>
            </a:r>
            <a:endParaRPr lang="en-US" b="1" dirty="0"/>
          </a:p>
          <a:p>
            <a:endParaRPr lang="en-US" b="1" dirty="0"/>
          </a:p>
          <a:p>
            <a:r>
              <a:rPr lang="en-US" b="1" dirty="0"/>
              <a:t>Blob</a:t>
            </a:r>
            <a:r>
              <a:rPr lang="en-US" dirty="0"/>
              <a:t> – A blob object stores the compressed content of a file, using </a:t>
            </a:r>
            <a:r>
              <a:rPr lang="en-US" dirty="0" err="1"/>
              <a:t>zlib</a:t>
            </a:r>
            <a:r>
              <a:rPr lang="en-US" dirty="0"/>
              <a:t> algorithm</a:t>
            </a:r>
          </a:p>
          <a:p>
            <a:endParaRPr lang="en-US" dirty="0"/>
          </a:p>
          <a:p>
            <a:r>
              <a:rPr lang="en-US" b="1" dirty="0"/>
              <a:t>Tree</a:t>
            </a:r>
            <a:r>
              <a:rPr lang="en-US" dirty="0"/>
              <a:t> – A tree object stores references of blobs and subtrees with their file modes, types, and file names</a:t>
            </a:r>
          </a:p>
          <a:p>
            <a:endParaRPr lang="en-US" dirty="0"/>
          </a:p>
          <a:p>
            <a:r>
              <a:rPr lang="en-US" b="1" dirty="0"/>
              <a:t>Commit</a:t>
            </a:r>
            <a:r>
              <a:rPr lang="en-US" dirty="0"/>
              <a:t> – A commit object refers to a tree representing the top-level directory for the commit and parent commits with standard attributes like author, timestamp etc.</a:t>
            </a:r>
          </a:p>
          <a:p>
            <a:endParaRPr lang="en-US" dirty="0"/>
          </a:p>
          <a:p>
            <a:r>
              <a:rPr lang="en-US" b="1" dirty="0"/>
              <a:t>Tag</a:t>
            </a:r>
            <a:r>
              <a:rPr lang="en-US" dirty="0"/>
              <a:t> – A tag object refers to a commit (or any other object) in repository using a friendly name</a:t>
            </a:r>
          </a:p>
          <a:p>
            <a:endParaRPr lang="en-US" dirty="0"/>
          </a:p>
        </p:txBody>
      </p:sp>
    </p:spTree>
    <p:extLst>
      <p:ext uri="{BB962C8B-B14F-4D97-AF65-F5344CB8AC3E}">
        <p14:creationId xmlns:p14="http://schemas.microsoft.com/office/powerpoint/2010/main" val="3097156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Git Objects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400" dirty="0" smtClean="0">
                <a:latin typeface="Arial Narrow" panose="020B0606020202030204" pitchFamily="34" charset="0"/>
                <a:ea typeface="Tahoma" panose="020B0604030504040204" pitchFamily="34" charset="0"/>
                <a:cs typeface="Tahoma" panose="020B0604030504040204" pitchFamily="34" charset="0"/>
              </a:rPr>
              <a:t>2</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168" y="2413285"/>
            <a:ext cx="7616194" cy="2770132"/>
          </a:xfrm>
          <a:prstGeom prst="rect">
            <a:avLst/>
          </a:prstGeom>
        </p:spPr>
      </p:pic>
    </p:spTree>
    <p:extLst>
      <p:ext uri="{BB962C8B-B14F-4D97-AF65-F5344CB8AC3E}">
        <p14:creationId xmlns:p14="http://schemas.microsoft.com/office/powerpoint/2010/main" val="163763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712488"/>
            <a:ext cx="3185637"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smtClean="0">
                <a:latin typeface="Tahoma" panose="020B0604030504040204" pitchFamily="34" charset="0"/>
                <a:ea typeface="Tahoma" panose="020B0604030504040204" pitchFamily="34" charset="0"/>
                <a:cs typeface="Tahoma" panose="020B0604030504040204" pitchFamily="34" charset="0"/>
              </a:rPr>
              <a:t>Agenda</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400" dirty="0" smtClean="0">
                <a:latin typeface="Arial Narrow" panose="020B0606020202030204" pitchFamily="34" charset="0"/>
                <a:ea typeface="Tahoma" panose="020B0604030504040204" pitchFamily="34" charset="0"/>
                <a:cs typeface="Tahoma" panose="020B0604030504040204" pitchFamily="34" charset="0"/>
              </a:rPr>
              <a:t>2</a:t>
            </a:r>
          </a:p>
        </p:txBody>
      </p:sp>
      <p:sp>
        <p:nvSpPr>
          <p:cNvPr id="2" name="Rectangle 1"/>
          <p:cNvSpPr/>
          <p:nvPr/>
        </p:nvSpPr>
        <p:spPr>
          <a:xfrm>
            <a:off x="1593273" y="1847933"/>
            <a:ext cx="4100498" cy="4154984"/>
          </a:xfrm>
          <a:prstGeom prst="rect">
            <a:avLst/>
          </a:prstGeom>
        </p:spPr>
        <p:txBody>
          <a:bodyPr wrap="square">
            <a:spAutoFit/>
          </a:bodyPr>
          <a:lstStyle/>
          <a:p>
            <a:pPr marL="342900" indent="-342900">
              <a:buFont typeface="Arial" panose="020B0604020202020204" pitchFamily="34" charset="0"/>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Introduction to </a:t>
            </a:r>
            <a:r>
              <a:rPr lang="en-US" sz="2400" dirty="0">
                <a:latin typeface="Tahoma" panose="020B0604030504040204" pitchFamily="34" charset="0"/>
                <a:ea typeface="Tahoma" panose="020B0604030504040204" pitchFamily="34" charset="0"/>
                <a:cs typeface="Tahoma" panose="020B0604030504040204" pitchFamily="34" charset="0"/>
              </a:rPr>
              <a:t>VCS</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defRPr/>
            </a:pPr>
            <a:r>
              <a:rPr lang="en-US" sz="2400" dirty="0">
                <a:latin typeface="Tahoma" panose="020B0604030504040204" pitchFamily="34" charset="0"/>
                <a:ea typeface="Tahoma" panose="020B0604030504040204" pitchFamily="34" charset="0"/>
                <a:cs typeface="Tahoma" panose="020B0604030504040204" pitchFamily="34" charset="0"/>
              </a:rPr>
              <a:t>CVCS </a:t>
            </a:r>
            <a:r>
              <a:rPr lang="en-US" sz="2400" dirty="0" smtClean="0">
                <a:latin typeface="Tahoma" panose="020B0604030504040204" pitchFamily="34" charset="0"/>
                <a:ea typeface="Tahoma" panose="020B0604030504040204" pitchFamily="34" charset="0"/>
                <a:cs typeface="Tahoma" panose="020B0604030504040204" pitchFamily="34" charset="0"/>
              </a:rPr>
              <a:t>v/s DVCS</a:t>
            </a:r>
          </a:p>
          <a:p>
            <a:pPr marL="342900" indent="-342900">
              <a:buFont typeface="Arial" panose="020B0604020202020204" pitchFamily="34" charset="0"/>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Storage mechanism of VCSs</a:t>
            </a:r>
          </a:p>
          <a:p>
            <a:pPr marL="342900" indent="-342900">
              <a:buFont typeface="Arial" panose="020B0604020202020204" pitchFamily="34" charset="0"/>
              <a:buChar char="•"/>
              <a:defRPr/>
            </a:pP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Brief history of Git</a:t>
            </a:r>
          </a:p>
          <a:p>
            <a:pPr marL="342900" indent="-342900">
              <a:buFont typeface="Arial" panose="020B0604020202020204" pitchFamily="34" charset="0"/>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defRPr/>
            </a:pPr>
            <a:r>
              <a:rPr lang="en-US" sz="2400" dirty="0" smtClean="0">
                <a:latin typeface="Tahoma" panose="020B0604030504040204" pitchFamily="34" charset="0"/>
                <a:ea typeface="Tahoma" panose="020B0604030504040204" pitchFamily="34" charset="0"/>
                <a:cs typeface="Tahoma" panose="020B0604030504040204" pitchFamily="34" charset="0"/>
              </a:rPr>
              <a:t>Why Git?</a:t>
            </a:r>
          </a:p>
          <a:p>
            <a:pPr marL="342900" indent="-342900">
              <a:buFont typeface="Arial" panose="020B0604020202020204" pitchFamily="34" charset="0"/>
              <a:buChar char="•"/>
              <a:defRPr/>
            </a:pPr>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Image result for git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4545" y="1847933"/>
            <a:ext cx="1472955" cy="819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a:latin typeface="Tahoma" panose="020B0604030504040204" pitchFamily="34" charset="0"/>
                <a:ea typeface="Tahoma" panose="020B0604030504040204" pitchFamily="34" charset="0"/>
                <a:cs typeface="Tahoma" panose="020B0604030504040204" pitchFamily="34" charset="0"/>
              </a:rPr>
              <a:t>Git hooks</a:t>
            </a: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400" dirty="0" smtClean="0">
                <a:latin typeface="Arial Narrow" panose="020B0606020202030204" pitchFamily="34" charset="0"/>
                <a:ea typeface="Tahoma" panose="020B0604030504040204" pitchFamily="34" charset="0"/>
                <a:cs typeface="Tahoma" panose="020B0604030504040204" pitchFamily="34" charset="0"/>
              </a:rPr>
              <a:t>2</a:t>
            </a:r>
          </a:p>
        </p:txBody>
      </p:sp>
      <p:sp>
        <p:nvSpPr>
          <p:cNvPr id="2" name="Rectangle 1"/>
          <p:cNvSpPr/>
          <p:nvPr/>
        </p:nvSpPr>
        <p:spPr>
          <a:xfrm>
            <a:off x="613887" y="1674583"/>
            <a:ext cx="8391567" cy="369332"/>
          </a:xfrm>
          <a:prstGeom prst="rect">
            <a:avLst/>
          </a:prstGeom>
        </p:spPr>
        <p:txBody>
          <a:bodyPr wrap="square">
            <a:spAutoFit/>
          </a:bodyPr>
          <a:lstStyle/>
          <a:p>
            <a:pPr indent="-285750">
              <a:buFont typeface="Arial" panose="020B0604020202020204" pitchFamily="34" charset="0"/>
              <a:buChar char="•"/>
            </a:pPr>
            <a:r>
              <a:rPr lang="en-US" dirty="0"/>
              <a:t>Scripts that run in reaction to specific git </a:t>
            </a:r>
            <a:r>
              <a:rPr lang="en-US" dirty="0" smtClean="0"/>
              <a:t>events such </a:t>
            </a:r>
            <a:r>
              <a:rPr lang="en-US" dirty="0"/>
              <a:t>as commit, push, checkout …</a:t>
            </a:r>
          </a:p>
        </p:txBody>
      </p:sp>
      <p:sp>
        <p:nvSpPr>
          <p:cNvPr id="5" name="Rectangle 4"/>
          <p:cNvSpPr/>
          <p:nvPr/>
        </p:nvSpPr>
        <p:spPr>
          <a:xfrm>
            <a:off x="613887" y="2505624"/>
            <a:ext cx="4572000" cy="923330"/>
          </a:xfrm>
          <a:prstGeom prst="rect">
            <a:avLst/>
          </a:prstGeom>
        </p:spPr>
        <p:txBody>
          <a:bodyPr>
            <a:spAutoFit/>
          </a:bodyPr>
          <a:lstStyle/>
          <a:p>
            <a:pPr marL="342900" indent="-342900">
              <a:buFont typeface="Arial" panose="020B0604020202020204" pitchFamily="34" charset="0"/>
              <a:buChar char="•"/>
            </a:pPr>
            <a:r>
              <a:rPr lang="en-US" dirty="0"/>
              <a:t>Types of hooks</a:t>
            </a:r>
          </a:p>
          <a:p>
            <a:r>
              <a:rPr lang="en-US" dirty="0" smtClean="0"/>
              <a:t>	Client/local </a:t>
            </a:r>
            <a:r>
              <a:rPr lang="en-US" dirty="0"/>
              <a:t>side hooks</a:t>
            </a:r>
          </a:p>
          <a:p>
            <a:r>
              <a:rPr lang="en-US" dirty="0"/>
              <a:t> </a:t>
            </a:r>
            <a:r>
              <a:rPr lang="en-US" dirty="0" smtClean="0"/>
              <a:t>	Server </a:t>
            </a:r>
            <a:r>
              <a:rPr lang="en-US" dirty="0"/>
              <a:t>side hooks</a:t>
            </a:r>
          </a:p>
        </p:txBody>
      </p:sp>
      <p:sp>
        <p:nvSpPr>
          <p:cNvPr id="11" name="Rectangle 10"/>
          <p:cNvSpPr/>
          <p:nvPr/>
        </p:nvSpPr>
        <p:spPr>
          <a:xfrm>
            <a:off x="613890" y="3983026"/>
            <a:ext cx="2187587" cy="369332"/>
          </a:xfrm>
          <a:prstGeom prst="rect">
            <a:avLst/>
          </a:prstGeom>
        </p:spPr>
        <p:txBody>
          <a:bodyPr wrap="none">
            <a:spAutoFit/>
          </a:bodyPr>
          <a:lstStyle/>
          <a:p>
            <a:pPr marL="342900" indent="-342900">
              <a:buFont typeface="Arial" panose="020B0604020202020204" pitchFamily="34" charset="0"/>
              <a:buChar char="•"/>
            </a:pPr>
            <a:r>
              <a:rPr lang="en-US" dirty="0"/>
              <a:t>Flow of execution</a:t>
            </a:r>
          </a:p>
        </p:txBody>
      </p:sp>
      <p:pic>
        <p:nvPicPr>
          <p:cNvPr id="14" name="Picture 13" descr="C:\Users\pallavise\AppData\Local\Microsoft\Windows\INetCache\Content.Word\TPS-Commit-message-hook.png"/>
          <p:cNvPicPr/>
          <p:nvPr/>
        </p:nvPicPr>
        <p:blipFill>
          <a:blip r:embed="rId3">
            <a:extLst>
              <a:ext uri="{28A0092B-C50C-407E-A947-70E740481C1C}">
                <a14:useLocalDpi xmlns:a14="http://schemas.microsoft.com/office/drawing/2010/main" val="0"/>
              </a:ext>
            </a:extLst>
          </a:blip>
          <a:srcRect/>
          <a:stretch>
            <a:fillRect/>
          </a:stretch>
        </p:blipFill>
        <p:spPr bwMode="auto">
          <a:xfrm>
            <a:off x="3308732" y="3336662"/>
            <a:ext cx="5260653" cy="2991199"/>
          </a:xfrm>
          <a:prstGeom prst="rect">
            <a:avLst/>
          </a:prstGeom>
          <a:noFill/>
          <a:ln>
            <a:noFill/>
          </a:ln>
        </p:spPr>
      </p:pic>
    </p:spTree>
    <p:extLst>
      <p:ext uri="{BB962C8B-B14F-4D97-AF65-F5344CB8AC3E}">
        <p14:creationId xmlns:p14="http://schemas.microsoft.com/office/powerpoint/2010/main" val="71704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p:cNvSpPr txBox="1">
            <a:spLocks/>
          </p:cNvSpPr>
          <p:nvPr/>
        </p:nvSpPr>
        <p:spPr>
          <a:xfrm>
            <a:off x="613889" y="695804"/>
            <a:ext cx="6936839" cy="533025"/>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800" b="1" dirty="0">
                <a:latin typeface="Tahoma" panose="020B0604030504040204" pitchFamily="34" charset="0"/>
                <a:ea typeface="Tahoma" panose="020B0604030504040204" pitchFamily="34" charset="0"/>
                <a:cs typeface="Tahoma" panose="020B0604030504040204" pitchFamily="34" charset="0"/>
              </a:rPr>
              <a:t>Best Practices in Git</a:t>
            </a:r>
          </a:p>
        </p:txBody>
      </p:sp>
      <p:sp>
        <p:nvSpPr>
          <p:cNvPr id="43" name="Title 8"/>
          <p:cNvSpPr txBox="1">
            <a:spLocks/>
          </p:cNvSpPr>
          <p:nvPr/>
        </p:nvSpPr>
        <p:spPr>
          <a:xfrm>
            <a:off x="8451272" y="5812932"/>
            <a:ext cx="224179" cy="386199"/>
          </a:xfrm>
          <a:prstGeom prst="rect">
            <a:avLst/>
          </a:prstGeom>
          <a:noFill/>
        </p:spPr>
        <p:txBody>
          <a:bodyPr lIns="100557" tIns="50278" rIns="100557" bIns="50278">
            <a:normAutofit fontScale="97500"/>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r>
              <a:rPr lang="en-US" sz="1400" dirty="0" smtClean="0">
                <a:latin typeface="Arial Narrow" panose="020B0606020202030204" pitchFamily="34" charset="0"/>
                <a:ea typeface="Tahoma" panose="020B0604030504040204" pitchFamily="34" charset="0"/>
                <a:cs typeface="Tahoma" panose="020B0604030504040204" pitchFamily="34" charset="0"/>
              </a:rPr>
              <a:t>2</a:t>
            </a:r>
          </a:p>
        </p:txBody>
      </p:sp>
      <p:sp>
        <p:nvSpPr>
          <p:cNvPr id="3" name="Rectangle 2"/>
          <p:cNvSpPr/>
          <p:nvPr/>
        </p:nvSpPr>
        <p:spPr>
          <a:xfrm>
            <a:off x="1246909" y="1433717"/>
            <a:ext cx="5403273" cy="2862322"/>
          </a:xfrm>
          <a:prstGeom prst="rect">
            <a:avLst/>
          </a:prstGeom>
        </p:spPr>
        <p:txBody>
          <a:bodyPr wrap="square">
            <a:spAutoFit/>
          </a:bodyPr>
          <a:lstStyle/>
          <a:p>
            <a:pPr marL="285750" indent="-285750">
              <a:buFont typeface="Arial" panose="020B0604020202020204" pitchFamily="34" charset="0"/>
              <a:buChar char="•"/>
            </a:pPr>
            <a:r>
              <a:rPr lang="en-US" dirty="0"/>
              <a:t>Small and Logical Commits</a:t>
            </a:r>
          </a:p>
          <a:p>
            <a:pPr marL="285750" indent="-285750">
              <a:buFont typeface="Arial" panose="020B0604020202020204" pitchFamily="34" charset="0"/>
              <a:buChar char="•"/>
            </a:pPr>
            <a:r>
              <a:rPr lang="en-US" dirty="0"/>
              <a:t>Review your code before committing it.</a:t>
            </a:r>
          </a:p>
          <a:p>
            <a:pPr marL="285750" indent="-285750">
              <a:buFont typeface="Arial" panose="020B0604020202020204" pitchFamily="34" charset="0"/>
              <a:buChar char="•"/>
            </a:pPr>
            <a:r>
              <a:rPr lang="en-US" dirty="0" smtClean="0"/>
              <a:t>Never </a:t>
            </a:r>
            <a:r>
              <a:rPr lang="en-US" dirty="0"/>
              <a:t>delete Unmerged remote branches.</a:t>
            </a:r>
          </a:p>
          <a:p>
            <a:pPr marL="285750" indent="-285750">
              <a:buFont typeface="Arial" panose="020B0604020202020204" pitchFamily="34" charset="0"/>
              <a:buChar char="•"/>
            </a:pPr>
            <a:r>
              <a:rPr lang="en-US" dirty="0"/>
              <a:t>Never put broken code on the master branch (test first!)</a:t>
            </a:r>
          </a:p>
          <a:p>
            <a:pPr marL="285750" indent="-285750">
              <a:buFont typeface="Arial" panose="020B0604020202020204" pitchFamily="34" charset="0"/>
              <a:buChar char="•"/>
            </a:pPr>
            <a:r>
              <a:rPr lang="en-US" dirty="0"/>
              <a:t>Try not to break things (don't do two weeks worth of work in one commit)</a:t>
            </a:r>
          </a:p>
          <a:p>
            <a:pPr marL="285750" indent="-285750">
              <a:buFont typeface="Arial" panose="020B0604020202020204" pitchFamily="34" charset="0"/>
              <a:buChar char="•"/>
            </a:pPr>
            <a:r>
              <a:rPr lang="en-US" dirty="0"/>
              <a:t>Always use a clear, concise commit message</a:t>
            </a:r>
          </a:p>
          <a:p>
            <a:pPr marL="285750" indent="-285750">
              <a:buFont typeface="Arial" panose="020B0604020202020204" pitchFamily="34" charset="0"/>
              <a:buChar char="•"/>
            </a:pPr>
            <a:r>
              <a:rPr lang="en-US" dirty="0"/>
              <a:t>When </a:t>
            </a:r>
            <a:r>
              <a:rPr lang="en-US"/>
              <a:t>making </a:t>
            </a:r>
            <a:r>
              <a:rPr lang="en-US" smtClean="0"/>
              <a:t>larger changes</a:t>
            </a:r>
            <a:r>
              <a:rPr lang="en-US" dirty="0"/>
              <a:t>, consider branches.</a:t>
            </a:r>
          </a:p>
          <a:p>
            <a:pPr marL="285750" indent="-285750">
              <a:buFont typeface="Arial" panose="020B0604020202020204" pitchFamily="34" charset="0"/>
              <a:buChar char="•"/>
            </a:pPr>
            <a:r>
              <a:rPr lang="en-US" dirty="0"/>
              <a:t>Make sure your name and email are right.</a:t>
            </a:r>
          </a:p>
        </p:txBody>
      </p:sp>
    </p:spTree>
    <p:extLst>
      <p:ext uri="{BB962C8B-B14F-4D97-AF65-F5344CB8AC3E}">
        <p14:creationId xmlns:p14="http://schemas.microsoft.com/office/powerpoint/2010/main" val="296731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780"/>
            <a:ext cx="9141765" cy="6272787"/>
          </a:xfrm>
          <a:prstGeom prst="rect">
            <a:avLst/>
          </a:prstGeom>
        </p:spPr>
      </p:pic>
      <p:sp>
        <p:nvSpPr>
          <p:cNvPr id="9" name="Footer Placeholder 3"/>
          <p:cNvSpPr txBox="1">
            <a:spLocks noGrp="1"/>
          </p:cNvSpPr>
          <p:nvPr/>
        </p:nvSpPr>
        <p:spPr bwMode="auto">
          <a:xfrm>
            <a:off x="484909" y="6442242"/>
            <a:ext cx="4572000" cy="243614"/>
          </a:xfrm>
          <a:prstGeom prst="rect">
            <a:avLst/>
          </a:prstGeom>
          <a:noFill/>
          <a:ln w="9525">
            <a:noFill/>
            <a:miter lim="800000"/>
            <a:headEnd/>
            <a:tailEnd/>
          </a:ln>
        </p:spPr>
        <p:txBody>
          <a:bodyPr lIns="100557" tIns="50278" rIns="100557" bIns="50278"/>
          <a:lstStyle/>
          <a:p>
            <a:pPr fontAlgn="auto">
              <a:spcBef>
                <a:spcPts val="0"/>
              </a:spcBef>
              <a:spcAft>
                <a:spcPts val="0"/>
              </a:spcAft>
              <a:defRPr/>
            </a:pPr>
            <a:endParaRPr lang="en-US" sz="700" dirty="0">
              <a:solidFill>
                <a:schemeClr val="bg1"/>
              </a:solidFill>
              <a:latin typeface="Segoe UI Light" panose="020B0502040204020203" pitchFamily="34" charset="0"/>
              <a:ea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2727" y="4814066"/>
            <a:ext cx="3180124" cy="1267693"/>
          </a:xfrm>
          <a:prstGeom prst="rect">
            <a:avLst/>
          </a:prstGeom>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2258" y="4913920"/>
            <a:ext cx="438150" cy="228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69480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613889" y="843544"/>
            <a:ext cx="6521202" cy="554026"/>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pPr>
            <a:endParaRPr lang="en-US" sz="1800" b="1"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sp>
        <p:nvSpPr>
          <p:cNvPr id="4" name="Title 8"/>
          <p:cNvSpPr txBox="1">
            <a:spLocks/>
          </p:cNvSpPr>
          <p:nvPr/>
        </p:nvSpPr>
        <p:spPr>
          <a:xfrm>
            <a:off x="636236" y="1582246"/>
            <a:ext cx="7758545" cy="4339873"/>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l">
              <a:lnSpc>
                <a:spcPct val="160000"/>
              </a:lnSpc>
            </a:pPr>
            <a:endParaRPr lang="en-US" sz="1400" dirty="0">
              <a:solidFill>
                <a:srgbClr val="2B3B4B"/>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Image result for eval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091" y="1731410"/>
            <a:ext cx="4658588" cy="382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35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txBox="1">
            <a:spLocks/>
          </p:cNvSpPr>
          <p:nvPr/>
        </p:nvSpPr>
        <p:spPr>
          <a:xfrm>
            <a:off x="457200" y="6356351"/>
            <a:ext cx="2133600" cy="365125"/>
          </a:xfrm>
          <a:prstGeom prst="rect">
            <a:avLst/>
          </a:prstGeom>
        </p:spPr>
        <p:txBody>
          <a:bodyPr lIns="100557" tIns="50278" rIns="100557" bIns="50278"/>
          <a:lstStyle>
            <a:defPPr>
              <a:defRPr lang="en-US"/>
            </a:defPPr>
            <a:lvl1pPr marL="0" algn="l" defTabSz="1005566" rtl="0" eaLnBrk="1" latinLnBrk="0" hangingPunct="1">
              <a:defRPr sz="2000" kern="1200">
                <a:solidFill>
                  <a:schemeClr val="tx1"/>
                </a:solidFill>
                <a:latin typeface="+mn-lt"/>
                <a:ea typeface="+mn-ea"/>
                <a:cs typeface="+mn-cs"/>
              </a:defRPr>
            </a:lvl1pPr>
            <a:lvl2pPr marL="502783" algn="l" defTabSz="1005566" rtl="0" eaLnBrk="1" latinLnBrk="0" hangingPunct="1">
              <a:defRPr sz="2000" kern="1200">
                <a:solidFill>
                  <a:schemeClr val="tx1"/>
                </a:solidFill>
                <a:latin typeface="+mn-lt"/>
                <a:ea typeface="+mn-ea"/>
                <a:cs typeface="+mn-cs"/>
              </a:defRPr>
            </a:lvl2pPr>
            <a:lvl3pPr marL="1005566" algn="l" defTabSz="1005566" rtl="0" eaLnBrk="1" latinLnBrk="0" hangingPunct="1">
              <a:defRPr sz="2000" kern="1200">
                <a:solidFill>
                  <a:schemeClr val="tx1"/>
                </a:solidFill>
                <a:latin typeface="+mn-lt"/>
                <a:ea typeface="+mn-ea"/>
                <a:cs typeface="+mn-cs"/>
              </a:defRPr>
            </a:lvl3pPr>
            <a:lvl4pPr marL="1508349" algn="l" defTabSz="1005566" rtl="0" eaLnBrk="1" latinLnBrk="0" hangingPunct="1">
              <a:defRPr sz="2000" kern="1200">
                <a:solidFill>
                  <a:schemeClr val="tx1"/>
                </a:solidFill>
                <a:latin typeface="+mn-lt"/>
                <a:ea typeface="+mn-ea"/>
                <a:cs typeface="+mn-cs"/>
              </a:defRPr>
            </a:lvl4pPr>
            <a:lvl5pPr marL="2011131" algn="l" defTabSz="1005566" rtl="0" eaLnBrk="1" latinLnBrk="0" hangingPunct="1">
              <a:defRPr sz="2000" kern="1200">
                <a:solidFill>
                  <a:schemeClr val="tx1"/>
                </a:solidFill>
                <a:latin typeface="+mn-lt"/>
                <a:ea typeface="+mn-ea"/>
                <a:cs typeface="+mn-cs"/>
              </a:defRPr>
            </a:lvl5pPr>
            <a:lvl6pPr marL="2513914" algn="l" defTabSz="1005566" rtl="0" eaLnBrk="1" latinLnBrk="0" hangingPunct="1">
              <a:defRPr sz="2000" kern="1200">
                <a:solidFill>
                  <a:schemeClr val="tx1"/>
                </a:solidFill>
                <a:latin typeface="+mn-lt"/>
                <a:ea typeface="+mn-ea"/>
                <a:cs typeface="+mn-cs"/>
              </a:defRPr>
            </a:lvl6pPr>
            <a:lvl7pPr marL="3016697" algn="l" defTabSz="1005566" rtl="0" eaLnBrk="1" latinLnBrk="0" hangingPunct="1">
              <a:defRPr sz="2000" kern="1200">
                <a:solidFill>
                  <a:schemeClr val="tx1"/>
                </a:solidFill>
                <a:latin typeface="+mn-lt"/>
                <a:ea typeface="+mn-ea"/>
                <a:cs typeface="+mn-cs"/>
              </a:defRPr>
            </a:lvl7pPr>
            <a:lvl8pPr marL="3519480" algn="l" defTabSz="1005566" rtl="0" eaLnBrk="1" latinLnBrk="0" hangingPunct="1">
              <a:defRPr sz="2000" kern="1200">
                <a:solidFill>
                  <a:schemeClr val="tx1"/>
                </a:solidFill>
                <a:latin typeface="+mn-lt"/>
                <a:ea typeface="+mn-ea"/>
                <a:cs typeface="+mn-cs"/>
              </a:defRPr>
            </a:lvl8pPr>
            <a:lvl9pPr marL="4022263" algn="l" defTabSz="1005566" rtl="0" eaLnBrk="1" latinLnBrk="0" hangingPunct="1">
              <a:defRPr sz="2000" kern="1200">
                <a:solidFill>
                  <a:schemeClr val="tx1"/>
                </a:solidFill>
                <a:latin typeface="+mn-lt"/>
                <a:ea typeface="+mn-ea"/>
                <a:cs typeface="+mn-cs"/>
              </a:defRPr>
            </a:lvl9pPr>
          </a:lstStyle>
          <a:p>
            <a:fld id="{72CC6C99-819B-4E2C-B66B-9C4B0D9D41D3}" type="datetimeFigureOut">
              <a:rPr lang="en-US" smtClean="0"/>
              <a:pPr/>
              <a:t>12/30/2022</a:t>
            </a:fld>
            <a:endParaRPr lang="en-US"/>
          </a:p>
        </p:txBody>
      </p:sp>
      <p:sp>
        <p:nvSpPr>
          <p:cNvPr id="8" name="Footer Placeholder 4"/>
          <p:cNvSpPr>
            <a:spLocks noGrp="1"/>
          </p:cNvSpPr>
          <p:nvPr>
            <p:ph type="ftr" sz="quarter" idx="11"/>
          </p:nvPr>
        </p:nvSpPr>
        <p:spPr>
          <a:xfrm>
            <a:off x="463550" y="5552768"/>
            <a:ext cx="4260850" cy="365125"/>
          </a:xfrm>
          <a:prstGeom prst="rect">
            <a:avLst/>
          </a:prstGeom>
        </p:spPr>
        <p:txBody>
          <a:bodyPr/>
          <a:lstStyle/>
          <a:p>
            <a:endParaRPr lang="en-US"/>
          </a:p>
        </p:txBody>
      </p:sp>
      <p:sp>
        <p:nvSpPr>
          <p:cNvPr id="9" name="Slide Number Placeholder 5"/>
          <p:cNvSpPr>
            <a:spLocks noGrp="1"/>
          </p:cNvSpPr>
          <p:nvPr>
            <p:ph type="sldNum" sz="quarter" idx="12"/>
          </p:nvPr>
        </p:nvSpPr>
        <p:spPr/>
        <p:txBody>
          <a:bodyPr/>
          <a:lstStyle/>
          <a:p>
            <a:fld id="{415ACC5E-6F00-4F61-BE38-5B0AEB14CA66}" type="slidenum">
              <a:rPr lang="en-US" smtClean="0"/>
              <a:t>34</a:t>
            </a:fld>
            <a:endParaRPr lang="en-US"/>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884" t="1053" r="2460"/>
          <a:stretch/>
        </p:blipFill>
        <p:spPr>
          <a:xfrm>
            <a:off x="0" y="2"/>
            <a:ext cx="9144000" cy="6880203"/>
          </a:xfrm>
          <a:prstGeom prst="rect">
            <a:avLst/>
          </a:prstGeom>
        </p:spPr>
      </p:pic>
      <p:sp>
        <p:nvSpPr>
          <p:cNvPr id="4" name="Rectangle 3"/>
          <p:cNvSpPr/>
          <p:nvPr/>
        </p:nvSpPr>
        <p:spPr>
          <a:xfrm>
            <a:off x="0" y="2965838"/>
            <a:ext cx="3505200" cy="1522590"/>
          </a:xfrm>
          <a:prstGeom prst="rect">
            <a:avLst/>
          </a:prstGeom>
          <a:solidFill>
            <a:srgbClr val="2B3B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57" tIns="50278" rIns="100557" bIns="50278" spcCol="0" rtlCol="0" anchor="ctr"/>
          <a:lstStyle/>
          <a:p>
            <a:pPr algn="ct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6" y="3168851"/>
            <a:ext cx="438150" cy="228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8"/>
          <p:cNvSpPr txBox="1">
            <a:spLocks/>
          </p:cNvSpPr>
          <p:nvPr/>
        </p:nvSpPr>
        <p:spPr>
          <a:xfrm>
            <a:off x="1039091" y="3271132"/>
            <a:ext cx="2008909" cy="1200390"/>
          </a:xfrm>
          <a:prstGeom prst="rect">
            <a:avLst/>
          </a:prstGeom>
        </p:spPr>
        <p:txBody>
          <a:bodyPr lIns="100557" tIns="50278" rIns="100557" bIns="50278">
            <a:no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algn="r">
              <a:lnSpc>
                <a:spcPct val="150000"/>
              </a:lnSpc>
            </a:pPr>
            <a:r>
              <a:rPr lang="en-US" sz="2800" dirty="0" smtClean="0">
                <a:solidFill>
                  <a:schemeClr val="bg1"/>
                </a:solidFill>
                <a:latin typeface="Tahoma" panose="020B0604030504040204" pitchFamily="34" charset="0"/>
                <a:ea typeface="Tahoma" panose="020B0604030504040204" pitchFamily="34" charset="0"/>
                <a:cs typeface="Tahoma" panose="020B0604030504040204" pitchFamily="34" charset="0"/>
              </a:rPr>
              <a:t>Thank You!</a:t>
            </a:r>
          </a:p>
        </p:txBody>
      </p:sp>
      <p:sp>
        <p:nvSpPr>
          <p:cNvPr id="19" name="Rectangle 18"/>
          <p:cNvSpPr/>
          <p:nvPr/>
        </p:nvSpPr>
        <p:spPr>
          <a:xfrm>
            <a:off x="8379403" y="6139619"/>
            <a:ext cx="173615" cy="244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3"/>
          <p:cNvSpPr txBox="1">
            <a:spLocks noGrp="1"/>
          </p:cNvSpPr>
          <p:nvPr/>
        </p:nvSpPr>
        <p:spPr bwMode="auto">
          <a:xfrm>
            <a:off x="484909" y="6442242"/>
            <a:ext cx="4572000" cy="243614"/>
          </a:xfrm>
          <a:prstGeom prst="rect">
            <a:avLst/>
          </a:prstGeom>
          <a:noFill/>
          <a:ln w="9525">
            <a:noFill/>
            <a:miter lim="800000"/>
            <a:headEnd/>
            <a:tailEnd/>
          </a:ln>
        </p:spPr>
        <p:txBody>
          <a:bodyPr lIns="100557" tIns="50278" rIns="100557" bIns="50278"/>
          <a:lstStyle/>
          <a:p>
            <a:pPr fontAlgn="auto">
              <a:spcBef>
                <a:spcPts val="0"/>
              </a:spcBef>
              <a:spcAft>
                <a:spcPts val="0"/>
              </a:spcAft>
              <a:defRPr/>
            </a:pPr>
            <a:endParaRPr lang="en-US" sz="700" dirty="0">
              <a:solidFill>
                <a:schemeClr val="tx1">
                  <a:lumMod val="75000"/>
                  <a:lumOff val="25000"/>
                </a:schemeClr>
              </a:solidFill>
              <a:latin typeface="Segoe UI Light"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174105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62626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645173" y="731007"/>
            <a:ext cx="7589623" cy="554026"/>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defRPr/>
            </a:pPr>
            <a:r>
              <a:rPr lang="en-US" sz="2800" b="1" dirty="0" smtClean="0">
                <a:latin typeface="Tahoma" panose="020B0604030504040204" pitchFamily="34" charset="0"/>
                <a:ea typeface="Tahoma" panose="020B0604030504040204" pitchFamily="34" charset="0"/>
                <a:cs typeface="Tahoma" panose="020B0604030504040204" pitchFamily="34" charset="0"/>
              </a:rPr>
              <a:t>Introduction</a:t>
            </a:r>
            <a:r>
              <a:rPr lang="en-US" sz="2800" dirty="0" smtClean="0">
                <a:latin typeface="Tahoma" panose="020B0604030504040204" pitchFamily="34" charset="0"/>
                <a:ea typeface="Tahoma" panose="020B0604030504040204" pitchFamily="34" charset="0"/>
                <a:cs typeface="Tahoma" panose="020B0604030504040204" pitchFamily="34" charset="0"/>
              </a:rPr>
              <a:t> </a:t>
            </a:r>
            <a:r>
              <a:rPr lang="en-US" sz="2800" b="1" dirty="0">
                <a:latin typeface="Tahoma" panose="020B0604030504040204" pitchFamily="34" charset="0"/>
                <a:ea typeface="Tahoma" panose="020B0604030504040204" pitchFamily="34" charset="0"/>
                <a:cs typeface="Tahoma" panose="020B0604030504040204" pitchFamily="34" charset="0"/>
              </a:rPr>
              <a:t>-</a:t>
            </a:r>
            <a:r>
              <a:rPr lang="en-US" sz="2800" b="1" dirty="0" smtClean="0">
                <a:latin typeface="Tahoma" panose="020B0604030504040204" pitchFamily="34" charset="0"/>
                <a:ea typeface="Tahoma" panose="020B0604030504040204" pitchFamily="34" charset="0"/>
                <a:cs typeface="Tahoma" panose="020B0604030504040204" pitchFamily="34" charset="0"/>
              </a:rPr>
              <a:t> Version Control System</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Image result for version control system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4169" y="2235747"/>
            <a:ext cx="3150626" cy="277013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What is version control"/>
          <p:cNvSpPr>
            <a:spLocks noChangeAspect="1" noChangeArrowheads="1"/>
          </p:cNvSpPr>
          <p:nvPr/>
        </p:nvSpPr>
        <p:spPr bwMode="auto">
          <a:xfrm>
            <a:off x="141432" y="-175057"/>
            <a:ext cx="277091" cy="36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What is version control"/>
          <p:cNvSpPr>
            <a:spLocks noChangeAspect="1" noChangeArrowheads="1"/>
          </p:cNvSpPr>
          <p:nvPr/>
        </p:nvSpPr>
        <p:spPr bwMode="auto">
          <a:xfrm>
            <a:off x="279977" y="9619"/>
            <a:ext cx="277091" cy="36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What is version control"/>
          <p:cNvSpPr>
            <a:spLocks noChangeAspect="1" noChangeArrowheads="1"/>
          </p:cNvSpPr>
          <p:nvPr/>
        </p:nvSpPr>
        <p:spPr bwMode="auto">
          <a:xfrm>
            <a:off x="418523" y="194294"/>
            <a:ext cx="277091" cy="36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What is version control"/>
          <p:cNvSpPr>
            <a:spLocks noChangeAspect="1" noChangeArrowheads="1"/>
          </p:cNvSpPr>
          <p:nvPr/>
        </p:nvSpPr>
        <p:spPr bwMode="auto">
          <a:xfrm>
            <a:off x="557068" y="378969"/>
            <a:ext cx="277091" cy="36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418523" y="1674584"/>
            <a:ext cx="4572000" cy="3637919"/>
          </a:xfrm>
          <a:prstGeom prst="rect">
            <a:avLst/>
          </a:prstGeom>
        </p:spPr>
        <p:txBody>
          <a:bodyPr>
            <a:spAutoFit/>
          </a:bodyPr>
          <a:lstStyle/>
          <a:p>
            <a:pPr marL="285750" lvl="0" indent="-285750" defTabSz="914400" eaLnBrk="0" fontAlgn="base" hangingPunct="0">
              <a:spcBef>
                <a:spcPct val="20000"/>
              </a:spcBef>
              <a:spcAft>
                <a:spcPct val="0"/>
              </a:spcAft>
              <a:buFont typeface="Arial" pitchFamily="34" charset="0"/>
              <a:buChar char="•"/>
              <a:defRPr/>
            </a:pPr>
            <a:r>
              <a:rPr lang="en-US" sz="1800" dirty="0"/>
              <a:t>Version control is a system that records changes to a file or set of files over time so that you can recall specific versions later. </a:t>
            </a:r>
          </a:p>
          <a:p>
            <a:pPr marL="285750" lvl="0" indent="-285750" defTabSz="914400" eaLnBrk="0" fontAlgn="base" hangingPunct="0">
              <a:spcBef>
                <a:spcPct val="20000"/>
              </a:spcBef>
              <a:spcAft>
                <a:spcPct val="0"/>
              </a:spcAft>
              <a:buFont typeface="Arial" pitchFamily="34" charset="0"/>
              <a:buChar char="•"/>
              <a:defRPr/>
            </a:pPr>
            <a:endParaRPr lang="en-US" sz="1800" dirty="0"/>
          </a:p>
          <a:p>
            <a:pPr marL="285750" lvl="0" indent="-285750" defTabSz="914400" eaLnBrk="0" fontAlgn="base" hangingPunct="0">
              <a:spcBef>
                <a:spcPct val="20000"/>
              </a:spcBef>
              <a:spcAft>
                <a:spcPct val="0"/>
              </a:spcAft>
              <a:buFont typeface="Arial" pitchFamily="34" charset="0"/>
              <a:buChar char="•"/>
              <a:defRPr/>
            </a:pPr>
            <a:r>
              <a:rPr lang="en-US" sz="1800" dirty="0"/>
              <a:t>Every modification to the code is tracked in a special kind of database.</a:t>
            </a:r>
          </a:p>
          <a:p>
            <a:pPr marL="285750" lvl="0" indent="-285750" defTabSz="914400" eaLnBrk="0" fontAlgn="base" hangingPunct="0">
              <a:spcBef>
                <a:spcPct val="20000"/>
              </a:spcBef>
              <a:spcAft>
                <a:spcPct val="0"/>
              </a:spcAft>
              <a:buFont typeface="Arial" pitchFamily="34" charset="0"/>
              <a:buChar char="•"/>
              <a:defRPr/>
            </a:pPr>
            <a:endParaRPr lang="en-US" sz="1800" dirty="0"/>
          </a:p>
          <a:p>
            <a:pPr marL="285750" lvl="0" indent="-285750" defTabSz="914400" eaLnBrk="0" fontAlgn="base" hangingPunct="0">
              <a:spcBef>
                <a:spcPct val="20000"/>
              </a:spcBef>
              <a:spcAft>
                <a:spcPct val="0"/>
              </a:spcAft>
              <a:buFont typeface="Arial" pitchFamily="34" charset="0"/>
              <a:buChar char="•"/>
              <a:defRPr/>
            </a:pPr>
            <a:r>
              <a:rPr lang="en-US" sz="1800" dirty="0"/>
              <a:t>If you screw things up or lose files, developers can turn back the clock and compare earlier versions of the code to help fix the mistake while minimizing disruption to all team members.</a:t>
            </a:r>
          </a:p>
        </p:txBody>
      </p:sp>
    </p:spTree>
    <p:extLst>
      <p:ext uri="{BB962C8B-B14F-4D97-AF65-F5344CB8AC3E}">
        <p14:creationId xmlns:p14="http://schemas.microsoft.com/office/powerpoint/2010/main" val="172859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down)">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645173" y="731007"/>
            <a:ext cx="7589623" cy="554026"/>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defRPr/>
            </a:pPr>
            <a:r>
              <a:rPr lang="en-US" sz="2800" b="1" dirty="0" smtClean="0">
                <a:latin typeface="Tahoma" panose="020B0604030504040204" pitchFamily="34" charset="0"/>
                <a:ea typeface="Tahoma" panose="020B0604030504040204" pitchFamily="34" charset="0"/>
                <a:cs typeface="Tahoma" panose="020B0604030504040204" pitchFamily="34" charset="0"/>
              </a:rPr>
              <a:t>Introduction</a:t>
            </a:r>
            <a:r>
              <a:rPr lang="en-US" sz="2800" dirty="0" smtClean="0">
                <a:latin typeface="Tahoma" panose="020B0604030504040204" pitchFamily="34" charset="0"/>
                <a:ea typeface="Tahoma" panose="020B0604030504040204" pitchFamily="34" charset="0"/>
                <a:cs typeface="Tahoma" panose="020B0604030504040204" pitchFamily="34" charset="0"/>
              </a:rPr>
              <a:t> </a:t>
            </a:r>
            <a:r>
              <a:rPr lang="en-US" sz="2800" b="1" dirty="0">
                <a:latin typeface="Tahoma" panose="020B0604030504040204" pitchFamily="34" charset="0"/>
                <a:ea typeface="Tahoma" panose="020B0604030504040204" pitchFamily="34" charset="0"/>
                <a:cs typeface="Tahoma" panose="020B0604030504040204" pitchFamily="34" charset="0"/>
              </a:rPr>
              <a:t>-</a:t>
            </a:r>
            <a:r>
              <a:rPr lang="en-US" sz="2800" b="1" dirty="0" smtClean="0">
                <a:latin typeface="Tahoma" panose="020B0604030504040204" pitchFamily="34" charset="0"/>
                <a:ea typeface="Tahoma" panose="020B0604030504040204" pitchFamily="34" charset="0"/>
                <a:cs typeface="Tahoma" panose="020B0604030504040204" pitchFamily="34" charset="0"/>
              </a:rPr>
              <a:t> Version Control System</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6" name="AutoShape 4" descr="What is version control"/>
          <p:cNvSpPr>
            <a:spLocks noChangeAspect="1" noChangeArrowheads="1"/>
          </p:cNvSpPr>
          <p:nvPr/>
        </p:nvSpPr>
        <p:spPr bwMode="auto">
          <a:xfrm>
            <a:off x="141432" y="-175057"/>
            <a:ext cx="277091" cy="36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What is version control"/>
          <p:cNvSpPr>
            <a:spLocks noChangeAspect="1" noChangeArrowheads="1"/>
          </p:cNvSpPr>
          <p:nvPr/>
        </p:nvSpPr>
        <p:spPr bwMode="auto">
          <a:xfrm>
            <a:off x="279977" y="9619"/>
            <a:ext cx="277091" cy="36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What is version control"/>
          <p:cNvSpPr>
            <a:spLocks noChangeAspect="1" noChangeArrowheads="1"/>
          </p:cNvSpPr>
          <p:nvPr/>
        </p:nvSpPr>
        <p:spPr bwMode="auto">
          <a:xfrm>
            <a:off x="418523" y="194294"/>
            <a:ext cx="277091" cy="36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What is version control"/>
          <p:cNvSpPr>
            <a:spLocks noChangeAspect="1" noChangeArrowheads="1"/>
          </p:cNvSpPr>
          <p:nvPr/>
        </p:nvSpPr>
        <p:spPr bwMode="auto">
          <a:xfrm>
            <a:off x="557068" y="378969"/>
            <a:ext cx="277091" cy="36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itle 8"/>
          <p:cNvSpPr txBox="1">
            <a:spLocks/>
          </p:cNvSpPr>
          <p:nvPr/>
        </p:nvSpPr>
        <p:spPr>
          <a:xfrm>
            <a:off x="636236" y="2043934"/>
            <a:ext cx="7758545" cy="4339873"/>
          </a:xfrm>
          <a:prstGeom prst="rect">
            <a:avLst/>
          </a:prstGeom>
        </p:spPr>
        <p:txBody>
          <a:bodyPr lIns="100557" tIns="50278" rIns="100557" bIns="50278" anchor="t">
            <a:normAutofit/>
          </a:bodyPr>
          <a:lstStyle>
            <a:lvl1pPr algn="ctr" defTabSz="1005566" rtl="0" eaLnBrk="1" latinLnBrk="0" hangingPunct="1">
              <a:spcBef>
                <a:spcPct val="0"/>
              </a:spcBef>
              <a:buNone/>
              <a:defRPr sz="4800" kern="1200">
                <a:solidFill>
                  <a:schemeClr val="tx1"/>
                </a:solidFill>
                <a:latin typeface="+mj-lt"/>
                <a:ea typeface="+mj-ea"/>
                <a:cs typeface="+mj-cs"/>
              </a:defRPr>
            </a:lvl1pPr>
          </a:lstStyle>
          <a:p>
            <a:pPr marL="285750" indent="-285750" algn="l">
              <a:buFont typeface="Arial" pitchFamily="34" charset="0"/>
              <a:buChar char="•"/>
              <a:defRPr/>
            </a:pPr>
            <a:r>
              <a:rPr lang="en-US" sz="2000" dirty="0" smtClean="0">
                <a:latin typeface="Tahoma" panose="020B0604030504040204" pitchFamily="34" charset="0"/>
                <a:ea typeface="Tahoma" panose="020B0604030504040204" pitchFamily="34" charset="0"/>
                <a:cs typeface="Tahoma" panose="020B0604030504040204" pitchFamily="34" charset="0"/>
              </a:rPr>
              <a:t>“Change history” </a:t>
            </a:r>
            <a:r>
              <a:rPr lang="en-US" sz="2000" dirty="0">
                <a:latin typeface="Tahoma" panose="020B0604030504040204" pitchFamily="34" charset="0"/>
                <a:ea typeface="Tahoma" panose="020B0604030504040204" pitchFamily="34" charset="0"/>
                <a:cs typeface="Tahoma" panose="020B0604030504040204" pitchFamily="34" charset="0"/>
              </a:rPr>
              <a:t>of every </a:t>
            </a:r>
            <a:r>
              <a:rPr lang="en-US" sz="2000" dirty="0" smtClean="0">
                <a:latin typeface="Tahoma" panose="020B0604030504040204" pitchFamily="34" charset="0"/>
                <a:ea typeface="Tahoma" panose="020B0604030504040204" pitchFamily="34" charset="0"/>
                <a:cs typeface="Tahoma" panose="020B0604030504040204" pitchFamily="34" charset="0"/>
              </a:rPr>
              <a:t>file</a:t>
            </a:r>
          </a:p>
          <a:p>
            <a:pPr marL="285750" indent="-285750" algn="l">
              <a:buFont typeface="Arial" pitchFamily="34" charset="0"/>
              <a:buChar char="•"/>
              <a:defRP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000" dirty="0" smtClean="0">
                <a:latin typeface="Tahoma" panose="020B0604030504040204" pitchFamily="34" charset="0"/>
                <a:ea typeface="Tahoma" panose="020B0604030504040204" pitchFamily="34" charset="0"/>
                <a:cs typeface="Tahoma" panose="020B0604030504040204" pitchFamily="34" charset="0"/>
              </a:rPr>
              <a:t>Traceability</a:t>
            </a:r>
          </a:p>
          <a:p>
            <a:pPr algn="l">
              <a:defRP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000" dirty="0" smtClean="0">
                <a:latin typeface="Tahoma" panose="020B0604030504040204" pitchFamily="34" charset="0"/>
                <a:ea typeface="Tahoma" panose="020B0604030504040204" pitchFamily="34" charset="0"/>
                <a:cs typeface="Tahoma" panose="020B0604030504040204" pitchFamily="34" charset="0"/>
              </a:rPr>
              <a:t>Rollback is easy</a:t>
            </a:r>
          </a:p>
          <a:p>
            <a:pPr marL="285750" indent="-285750" algn="l">
              <a:buFont typeface="Arial" pitchFamily="34" charset="0"/>
              <a:buChar char="•"/>
              <a:defRP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itchFamily="34" charset="0"/>
              <a:buChar char="•"/>
              <a:defRPr/>
            </a:pPr>
            <a:r>
              <a:rPr lang="en-US" sz="2000" dirty="0" smtClean="0">
                <a:latin typeface="Tahoma" panose="020B0604030504040204" pitchFamily="34" charset="0"/>
                <a:ea typeface="Tahoma" panose="020B0604030504040204" pitchFamily="34" charset="0"/>
                <a:cs typeface="Tahoma" panose="020B0604030504040204" pitchFamily="34" charset="0"/>
              </a:rPr>
              <a:t>Types – DVCS  |  CVCS</a:t>
            </a: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Image result for git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9820" y="1845365"/>
            <a:ext cx="1554726" cy="86539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780" y="3495511"/>
            <a:ext cx="2292266" cy="694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7" descr="Image result for subversion logo"/>
          <p:cNvSpPr>
            <a:spLocks noChangeAspect="1" noChangeArrowheads="1"/>
          </p:cNvSpPr>
          <p:nvPr/>
        </p:nvSpPr>
        <p:spPr bwMode="auto">
          <a:xfrm>
            <a:off x="695614" y="563645"/>
            <a:ext cx="277091" cy="36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9" descr="Image result for subversion logo"/>
          <p:cNvSpPr>
            <a:spLocks noChangeAspect="1" noChangeArrowheads="1"/>
          </p:cNvSpPr>
          <p:nvPr/>
        </p:nvSpPr>
        <p:spPr bwMode="auto">
          <a:xfrm>
            <a:off x="834159" y="748320"/>
            <a:ext cx="277091" cy="36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1" descr="Image result for subversion logo"/>
          <p:cNvSpPr>
            <a:spLocks noChangeAspect="1" noChangeArrowheads="1"/>
          </p:cNvSpPr>
          <p:nvPr/>
        </p:nvSpPr>
        <p:spPr bwMode="auto">
          <a:xfrm>
            <a:off x="972705" y="932996"/>
            <a:ext cx="277091" cy="369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8"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3073" y="1790967"/>
            <a:ext cx="783946" cy="919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60" name="Picture 1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1678" y="4659389"/>
            <a:ext cx="673974" cy="10780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azaar version contro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819" y="4881319"/>
            <a:ext cx="1930396" cy="763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86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500"/>
                                        <p:tgtEl>
                                          <p:spTgt spid="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6158"/>
                                        </p:tgtEl>
                                        <p:attrNameLst>
                                          <p:attrName>style.visibility</p:attrName>
                                        </p:attrNameLst>
                                      </p:cBhvr>
                                      <p:to>
                                        <p:strVal val="visible"/>
                                      </p:to>
                                    </p:set>
                                    <p:animEffect transition="in" filter="barn(inVertical)">
                                      <p:cBhvr>
                                        <p:cTn id="35" dur="500"/>
                                        <p:tgtEl>
                                          <p:spTgt spid="615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6147"/>
                                        </p:tgtEl>
                                        <p:attrNameLst>
                                          <p:attrName>style.visibility</p:attrName>
                                        </p:attrNameLst>
                                      </p:cBhvr>
                                      <p:to>
                                        <p:strVal val="visible"/>
                                      </p:to>
                                    </p:set>
                                    <p:animEffect transition="in" filter="wipe(down)">
                                      <p:cBhvr>
                                        <p:cTn id="40" dur="500"/>
                                        <p:tgtEl>
                                          <p:spTgt spid="61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6160"/>
                                        </p:tgtEl>
                                        <p:attrNameLst>
                                          <p:attrName>style.visibility</p:attrName>
                                        </p:attrNameLst>
                                      </p:cBhvr>
                                      <p:to>
                                        <p:strVal val="visible"/>
                                      </p:to>
                                    </p:set>
                                    <p:animEffect transition="in" filter="wipe(down)">
                                      <p:cBhvr>
                                        <p:cTn id="45" dur="500"/>
                                        <p:tgtEl>
                                          <p:spTgt spid="616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050"/>
                                        </p:tgtEl>
                                        <p:attrNameLst>
                                          <p:attrName>style.visibility</p:attrName>
                                        </p:attrNameLst>
                                      </p:cBhvr>
                                      <p:to>
                                        <p:strVal val="visible"/>
                                      </p:to>
                                    </p:set>
                                    <p:animEffect transition="in" filter="wipe(down)">
                                      <p:cBhvr>
                                        <p:cTn id="5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645174" y="731007"/>
            <a:ext cx="3681020" cy="554026"/>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defRPr/>
            </a:pPr>
            <a:r>
              <a:rPr lang="en-US" sz="2800" b="1" dirty="0" smtClean="0">
                <a:latin typeface="Tahoma" panose="020B0604030504040204" pitchFamily="34" charset="0"/>
                <a:ea typeface="Tahoma" panose="020B0604030504040204" pitchFamily="34" charset="0"/>
                <a:cs typeface="Tahoma" panose="020B0604030504040204" pitchFamily="34" charset="0"/>
              </a:rPr>
              <a:t>CVCS v/s DVCS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http://www.ibm.com/developerworks/library/d-app-centric-ops/figure1.png"/>
          <p:cNvPicPr/>
          <p:nvPr/>
        </p:nvPicPr>
        <p:blipFill>
          <a:blip r:embed="rId3">
            <a:extLst>
              <a:ext uri="{28A0092B-C50C-407E-A947-70E740481C1C}">
                <a14:useLocalDpi xmlns:a14="http://schemas.microsoft.com/office/drawing/2010/main" val="0"/>
              </a:ext>
            </a:extLst>
          </a:blip>
          <a:srcRect/>
          <a:stretch>
            <a:fillRect/>
          </a:stretch>
        </p:blipFill>
        <p:spPr bwMode="auto">
          <a:xfrm>
            <a:off x="554182" y="1761860"/>
            <a:ext cx="3117273" cy="3681504"/>
          </a:xfrm>
          <a:prstGeom prst="rect">
            <a:avLst/>
          </a:prstGeom>
          <a:noFill/>
          <a:ln>
            <a:noFill/>
          </a:ln>
        </p:spPr>
      </p:pic>
      <p:pic>
        <p:nvPicPr>
          <p:cNvPr id="7" name="Picture 6" descr="http://gotgroove.com/wp-content/uploads/2014/06/distributed-version-control-system.png"/>
          <p:cNvPicPr/>
          <p:nvPr/>
        </p:nvPicPr>
        <p:blipFill>
          <a:blip r:embed="rId4">
            <a:extLst>
              <a:ext uri="{28A0092B-C50C-407E-A947-70E740481C1C}">
                <a14:useLocalDpi xmlns:a14="http://schemas.microsoft.com/office/drawing/2010/main" val="0"/>
              </a:ext>
            </a:extLst>
          </a:blip>
          <a:srcRect/>
          <a:stretch>
            <a:fillRect/>
          </a:stretch>
        </p:blipFill>
        <p:spPr bwMode="auto">
          <a:xfrm>
            <a:off x="4433455" y="1774364"/>
            <a:ext cx="4337417" cy="3790906"/>
          </a:xfrm>
          <a:prstGeom prst="rect">
            <a:avLst/>
          </a:prstGeom>
          <a:noFill/>
          <a:ln>
            <a:noFill/>
          </a:ln>
        </p:spPr>
      </p:pic>
    </p:spTree>
    <p:extLst>
      <p:ext uri="{BB962C8B-B14F-4D97-AF65-F5344CB8AC3E}">
        <p14:creationId xmlns:p14="http://schemas.microsoft.com/office/powerpoint/2010/main" val="219418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289518"/>
            <a:ext cx="7498080" cy="1143000"/>
          </a:xfrm>
        </p:spPr>
        <p:txBody>
          <a:bodyPr>
            <a:normAutofit/>
          </a:bodyPr>
          <a:lstStyle/>
          <a:p>
            <a:r>
              <a:rPr lang="en-US" sz="3200" dirty="0" smtClean="0"/>
              <a:t>Disadvantages of CVCS</a:t>
            </a:r>
            <a:endParaRPr lang="en-US" sz="3200" dirty="0"/>
          </a:p>
        </p:txBody>
      </p:sp>
      <p:sp>
        <p:nvSpPr>
          <p:cNvPr id="3" name="Content Placeholder 2"/>
          <p:cNvSpPr>
            <a:spLocks noGrp="1"/>
          </p:cNvSpPr>
          <p:nvPr>
            <p:ph idx="1"/>
          </p:nvPr>
        </p:nvSpPr>
        <p:spPr>
          <a:xfrm>
            <a:off x="513342" y="1397570"/>
            <a:ext cx="8215021" cy="5078575"/>
          </a:xfrm>
        </p:spPr>
        <p:txBody>
          <a:bodyPr>
            <a:normAutofit/>
          </a:bodyPr>
          <a:lstStyle/>
          <a:p>
            <a:pPr marL="285750" indent="-285750">
              <a:buFont typeface="Arial" pitchFamily="34" charset="0"/>
              <a:buChar char="•"/>
              <a:defRPr/>
            </a:pPr>
            <a:endParaRPr lang="en-US" sz="2200" dirty="0" smtClean="0"/>
          </a:p>
          <a:p>
            <a:pPr marL="285750" indent="-285750">
              <a:buFont typeface="Arial" pitchFamily="34" charset="0"/>
              <a:buChar char="•"/>
              <a:defRPr/>
            </a:pPr>
            <a:r>
              <a:rPr lang="en-US" sz="2200" dirty="0" smtClean="0"/>
              <a:t>Single </a:t>
            </a:r>
            <a:r>
              <a:rPr lang="en-US" sz="2200" dirty="0"/>
              <a:t>point of failure</a:t>
            </a:r>
          </a:p>
          <a:p>
            <a:pPr marL="285750" indent="-285750">
              <a:buFont typeface="Arial" pitchFamily="34" charset="0"/>
              <a:buChar char="•"/>
              <a:defRPr/>
            </a:pPr>
            <a:endParaRPr lang="en-US" sz="2600" dirty="0"/>
          </a:p>
          <a:p>
            <a:pPr marL="285750" indent="-285750">
              <a:buFont typeface="Arial" pitchFamily="34" charset="0"/>
              <a:buChar char="•"/>
              <a:defRPr/>
            </a:pPr>
            <a:r>
              <a:rPr lang="en-US" sz="2200" dirty="0"/>
              <a:t>Dependent on access to the server</a:t>
            </a:r>
          </a:p>
          <a:p>
            <a:pPr marL="285750" indent="-285750">
              <a:buFont typeface="Arial" pitchFamily="34" charset="0"/>
              <a:buChar char="•"/>
              <a:defRPr/>
            </a:pPr>
            <a:endParaRPr lang="en-US" sz="2600" dirty="0"/>
          </a:p>
          <a:p>
            <a:pPr marL="285750" indent="-285750">
              <a:buFont typeface="Arial" pitchFamily="34" charset="0"/>
              <a:buChar char="•"/>
              <a:defRPr/>
            </a:pPr>
            <a:r>
              <a:rPr lang="en-US" sz="2200" dirty="0"/>
              <a:t>Hard to manage a server and backups</a:t>
            </a:r>
          </a:p>
          <a:p>
            <a:pPr marL="285750" indent="-285750">
              <a:buFont typeface="Arial" pitchFamily="34" charset="0"/>
              <a:buChar char="•"/>
              <a:defRPr/>
            </a:pPr>
            <a:endParaRPr lang="en-US" sz="2200" dirty="0"/>
          </a:p>
          <a:p>
            <a:pPr marL="285750" indent="-285750">
              <a:buFont typeface="Arial" pitchFamily="34" charset="0"/>
              <a:buChar char="•"/>
              <a:defRPr/>
            </a:pPr>
            <a:r>
              <a:rPr lang="en-US" sz="2200" dirty="0"/>
              <a:t>It can be slower because every command connects to the server.</a:t>
            </a:r>
          </a:p>
          <a:p>
            <a:pPr marL="285750" indent="-285750">
              <a:buFont typeface="Arial" pitchFamily="34" charset="0"/>
              <a:buChar char="•"/>
              <a:defRPr/>
            </a:pPr>
            <a:endParaRPr lang="en-US" sz="2600" dirty="0"/>
          </a:p>
          <a:p>
            <a:pPr marL="285750" indent="-285750">
              <a:buFont typeface="Arial" pitchFamily="34" charset="0"/>
              <a:buChar char="•"/>
              <a:defRPr/>
            </a:pPr>
            <a:endParaRPr lang="en-US" sz="2200" dirty="0"/>
          </a:p>
          <a:p>
            <a:pPr marL="285750" indent="-285750">
              <a:buFont typeface="Arial" pitchFamily="34" charset="0"/>
              <a:buChar char="•"/>
              <a:defRPr/>
            </a:pPr>
            <a:endParaRPr lang="en-US" sz="3100" dirty="0"/>
          </a:p>
        </p:txBody>
      </p:sp>
      <p:pic>
        <p:nvPicPr>
          <p:cNvPr id="4" name="Picture 2"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18364" y="1766921"/>
            <a:ext cx="3325091" cy="279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ross 4"/>
          <p:cNvSpPr/>
          <p:nvPr/>
        </p:nvSpPr>
        <p:spPr>
          <a:xfrm rot="2664750">
            <a:off x="6732292" y="1668149"/>
            <a:ext cx="1429054" cy="1882067"/>
          </a:xfrm>
          <a:prstGeom prst="plus">
            <a:avLst>
              <a:gd name="adj" fmla="val 474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27622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197180"/>
            <a:ext cx="7498080" cy="1143000"/>
          </a:xfrm>
        </p:spPr>
        <p:txBody>
          <a:bodyPr>
            <a:normAutofit/>
          </a:bodyPr>
          <a:lstStyle/>
          <a:p>
            <a:r>
              <a:rPr lang="en-US" altLang="en-US" sz="3600" dirty="0"/>
              <a:t>Advantages of DVCS over CVCS</a:t>
            </a:r>
            <a:endParaRPr lang="en-US" sz="3600" dirty="0"/>
          </a:p>
        </p:txBody>
      </p:sp>
      <p:sp>
        <p:nvSpPr>
          <p:cNvPr id="3" name="Content Placeholder 2"/>
          <p:cNvSpPr>
            <a:spLocks noGrp="1"/>
          </p:cNvSpPr>
          <p:nvPr>
            <p:ph idx="1"/>
          </p:nvPr>
        </p:nvSpPr>
        <p:spPr>
          <a:xfrm>
            <a:off x="346364" y="1489909"/>
            <a:ext cx="8520545" cy="4800600"/>
          </a:xfrm>
        </p:spPr>
        <p:txBody>
          <a:bodyPr>
            <a:normAutofit/>
          </a:bodyPr>
          <a:lstStyle/>
          <a:p>
            <a:pPr marL="285750" lvl="0" indent="-285750">
              <a:buFont typeface="Wingdings" panose="05000000000000000000" pitchFamily="2" charset="2"/>
              <a:buChar char="ü"/>
            </a:pPr>
            <a:r>
              <a:rPr lang="en-US" sz="2000" b="1" dirty="0"/>
              <a:t>Speed : </a:t>
            </a:r>
            <a:r>
              <a:rPr lang="en-US" sz="2000" dirty="0"/>
              <a:t>Performing actions other than pushing and pulling change-sets is extremely fast </a:t>
            </a:r>
          </a:p>
          <a:p>
            <a:pPr marL="285750" lvl="0" indent="-285750">
              <a:buFont typeface="Wingdings" panose="05000000000000000000" pitchFamily="2" charset="2"/>
              <a:buChar char="ü"/>
            </a:pPr>
            <a:endParaRPr lang="en-US" sz="2000" dirty="0"/>
          </a:p>
          <a:p>
            <a:pPr marL="285750" lvl="0" indent="-285750">
              <a:buFont typeface="Wingdings" panose="05000000000000000000" pitchFamily="2" charset="2"/>
              <a:buChar char="ü"/>
            </a:pPr>
            <a:r>
              <a:rPr lang="en-US" sz="2000" b="1" dirty="0"/>
              <a:t>Local Work : </a:t>
            </a:r>
            <a:r>
              <a:rPr lang="en-US" sz="2000" dirty="0"/>
              <a:t>Committing new change-sets can be done locally. Once you have a group of change-sets ready, you can push all of them at once</a:t>
            </a:r>
          </a:p>
          <a:p>
            <a:pPr marL="285750" indent="-285750">
              <a:buFont typeface="Wingdings" panose="05000000000000000000" pitchFamily="2" charset="2"/>
              <a:buChar char="ü"/>
            </a:pPr>
            <a:endParaRPr lang="en-US" sz="2000" dirty="0"/>
          </a:p>
          <a:p>
            <a:pPr marL="285750" lvl="0" indent="-285750">
              <a:buFont typeface="Wingdings" panose="05000000000000000000" pitchFamily="2" charset="2"/>
              <a:buChar char="ü"/>
            </a:pPr>
            <a:r>
              <a:rPr lang="en-US" sz="2000" b="1" dirty="0"/>
              <a:t>Reduced Dependency on network connectivity  : </a:t>
            </a:r>
            <a:r>
              <a:rPr lang="en-US" sz="2000" dirty="0"/>
              <a:t>Everything </a:t>
            </a:r>
            <a:r>
              <a:rPr lang="en-US" sz="2000" dirty="0" smtClean="0"/>
              <a:t>except pushing </a:t>
            </a:r>
            <a:r>
              <a:rPr lang="en-US" sz="2000" dirty="0"/>
              <a:t>and pulling can be done without an internet connection </a:t>
            </a:r>
          </a:p>
          <a:p>
            <a:pPr lvl="0"/>
            <a:endParaRPr lang="en-US" sz="2000" dirty="0"/>
          </a:p>
          <a:p>
            <a:pPr marL="285750" lvl="0" indent="-285750">
              <a:buFont typeface="Wingdings" panose="05000000000000000000" pitchFamily="2" charset="2"/>
              <a:buChar char="ü"/>
            </a:pPr>
            <a:r>
              <a:rPr lang="en-US" sz="2000" b="1" dirty="0"/>
              <a:t>Clone copy : </a:t>
            </a:r>
            <a:r>
              <a:rPr lang="en-US" sz="2000" dirty="0"/>
              <a:t>Each programmer has a full copy of the project repository, thereby contributing to work in active collaboration</a:t>
            </a:r>
          </a:p>
          <a:p>
            <a:pPr marL="82296" indent="0">
              <a:buNone/>
            </a:pPr>
            <a:endParaRPr lang="en-US" dirty="0"/>
          </a:p>
        </p:txBody>
      </p:sp>
    </p:spTree>
    <p:extLst>
      <p:ext uri="{BB962C8B-B14F-4D97-AF65-F5344CB8AC3E}">
        <p14:creationId xmlns:p14="http://schemas.microsoft.com/office/powerpoint/2010/main" val="451073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0675"/>
            <a:ext cx="613889" cy="322220"/>
          </a:xfrm>
          <a:prstGeom prst="rect">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645173" y="731007"/>
            <a:ext cx="6767008" cy="554026"/>
          </a:xfrm>
          <a:prstGeom prst="rect">
            <a:avLst/>
          </a:prstGeom>
        </p:spPr>
        <p:txBody>
          <a:bodyPr lIns="100557" tIns="50278" rIns="100557" bIns="50278"/>
          <a:lstStyle>
            <a:lvl1pPr marL="377087" indent="-377087" algn="l" defTabSz="100556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7022" indent="-314239" algn="l" defTabSz="100556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6957" indent="-251391" algn="l" defTabSz="100556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9740"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2523"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65306"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68088"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0871"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73654" indent="-251391" algn="l" defTabSz="100556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a:buNone/>
              <a:defRPr/>
            </a:pPr>
            <a:r>
              <a:rPr lang="en-US" sz="2800" b="1" dirty="0" smtClean="0">
                <a:latin typeface="Tahoma" panose="020B0604030504040204" pitchFamily="34" charset="0"/>
                <a:ea typeface="Tahoma" panose="020B0604030504040204" pitchFamily="34" charset="0"/>
                <a:cs typeface="Tahoma" panose="020B0604030504040204" pitchFamily="34" charset="0"/>
              </a:rPr>
              <a:t>Storage mechanism of VCS</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89" y="1697668"/>
            <a:ext cx="4840432" cy="2193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18" y="4260040"/>
            <a:ext cx="4831773" cy="2158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5"/>
          <p:cNvSpPr txBox="1">
            <a:spLocks/>
          </p:cNvSpPr>
          <p:nvPr/>
        </p:nvSpPr>
        <p:spPr bwMode="auto">
          <a:xfrm>
            <a:off x="5469963" y="2416170"/>
            <a:ext cx="3257261" cy="75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indent="0">
              <a:spcBef>
                <a:spcPct val="20000"/>
              </a:spcBef>
            </a:pPr>
            <a:r>
              <a:rPr lang="en-US" altLang="en-US" dirty="0">
                <a:latin typeface="+mn-lt"/>
              </a:rPr>
              <a:t>Stores data as changes to a base version of each file</a:t>
            </a:r>
          </a:p>
        </p:txBody>
      </p:sp>
      <p:sp>
        <p:nvSpPr>
          <p:cNvPr id="9" name="Text Placeholder 5"/>
          <p:cNvSpPr txBox="1">
            <a:spLocks/>
          </p:cNvSpPr>
          <p:nvPr/>
        </p:nvSpPr>
        <p:spPr bwMode="auto">
          <a:xfrm>
            <a:off x="5469963" y="4629391"/>
            <a:ext cx="3277233" cy="116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eaLnBrk="0" fontAlgn="base" hangingPunct="0">
              <a:spcBef>
                <a:spcPct val="0"/>
              </a:spcBef>
              <a:spcAft>
                <a:spcPct val="0"/>
              </a:spcAft>
              <a:defRPr>
                <a:solidFill>
                  <a:schemeClr val="tx1"/>
                </a:solidFill>
                <a:latin typeface="Arial" charset="0"/>
              </a:defRPr>
            </a:lvl6pPr>
            <a:lvl7pPr eaLnBrk="0" fontAlgn="base" hangingPunct="0">
              <a:spcBef>
                <a:spcPct val="0"/>
              </a:spcBef>
              <a:spcAft>
                <a:spcPct val="0"/>
              </a:spcAft>
              <a:defRPr>
                <a:solidFill>
                  <a:schemeClr val="tx1"/>
                </a:solidFill>
                <a:latin typeface="Arial" charset="0"/>
              </a:defRPr>
            </a:lvl7pPr>
            <a:lvl8pPr eaLnBrk="0" fontAlgn="base" hangingPunct="0">
              <a:spcBef>
                <a:spcPct val="0"/>
              </a:spcBef>
              <a:spcAft>
                <a:spcPct val="0"/>
              </a:spcAft>
              <a:defRPr>
                <a:solidFill>
                  <a:schemeClr val="tx1"/>
                </a:solidFill>
                <a:latin typeface="Arial" charset="0"/>
              </a:defRPr>
            </a:lvl8pPr>
            <a:lvl9pPr eaLnBrk="0" fontAlgn="base" hangingPunct="0">
              <a:spcBef>
                <a:spcPct val="0"/>
              </a:spcBef>
              <a:spcAft>
                <a:spcPct val="0"/>
              </a:spcAft>
              <a:defRPr>
                <a:solidFill>
                  <a:schemeClr val="tx1"/>
                </a:solidFill>
                <a:latin typeface="Arial" charset="0"/>
              </a:defRPr>
            </a:lvl9pPr>
          </a:lstStyle>
          <a:p>
            <a:pPr marL="0" indent="0">
              <a:spcBef>
                <a:spcPct val="20000"/>
              </a:spcBef>
            </a:pPr>
            <a:r>
              <a:rPr lang="en-US" altLang="en-US" dirty="0">
                <a:latin typeface="+mn-lt"/>
              </a:rPr>
              <a:t>Each commit takes a full snapshot of your entire working directory</a:t>
            </a:r>
          </a:p>
        </p:txBody>
      </p:sp>
    </p:spTree>
    <p:extLst>
      <p:ext uri="{BB962C8B-B14F-4D97-AF65-F5344CB8AC3E}">
        <p14:creationId xmlns:p14="http://schemas.microsoft.com/office/powerpoint/2010/main" val="388296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barn(inVertical)">
                                      <p:cBhvr>
                                        <p:cTn id="21" dur="500"/>
                                        <p:tgtEl>
                                          <p:spTgt spid="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wipe(down)">
                                      <p:cBhvr>
                                        <p:cTn id="26"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853</Words>
  <Application>Microsoft Office PowerPoint</Application>
  <PresentationFormat>On-screen Show (4:3)</PresentationFormat>
  <Paragraphs>229</Paragraphs>
  <Slides>35</Slides>
  <Notes>20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Disadvantages of CVCS</vt:lpstr>
      <vt:lpstr>Advantages of DVCS over CVCS</vt:lpstr>
      <vt:lpstr>PowerPoint Presentation</vt:lpstr>
      <vt:lpstr>GIT follows DAG</vt:lpstr>
      <vt:lpstr>Why GIT?</vt:lpstr>
      <vt:lpstr>PowerPoint Presentation</vt:lpstr>
      <vt:lpstr>Session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III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Nagnath</dc:creator>
  <cp:lastModifiedBy>Nagnath</cp:lastModifiedBy>
  <cp:revision>3</cp:revision>
  <dcterms:created xsi:type="dcterms:W3CDTF">2022-12-30T12:15:07Z</dcterms:created>
  <dcterms:modified xsi:type="dcterms:W3CDTF">2022-12-30T12:28:08Z</dcterms:modified>
</cp:coreProperties>
</file>